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7"/>
  </p:notesMasterIdLst>
  <p:handoutMasterIdLst>
    <p:handoutMasterId r:id="rId28"/>
  </p:handoutMasterIdLst>
  <p:sldIdLst>
    <p:sldId id="263" r:id="rId6"/>
    <p:sldId id="257" r:id="rId7"/>
    <p:sldId id="326" r:id="rId8"/>
    <p:sldId id="327" r:id="rId9"/>
    <p:sldId id="328" r:id="rId10"/>
    <p:sldId id="265" r:id="rId11"/>
    <p:sldId id="329" r:id="rId12"/>
    <p:sldId id="330" r:id="rId13"/>
    <p:sldId id="331" r:id="rId14"/>
    <p:sldId id="332" r:id="rId15"/>
    <p:sldId id="333" r:id="rId16"/>
    <p:sldId id="334" r:id="rId17"/>
    <p:sldId id="335" r:id="rId18"/>
    <p:sldId id="341" r:id="rId19"/>
    <p:sldId id="336" r:id="rId20"/>
    <p:sldId id="342" r:id="rId21"/>
    <p:sldId id="343" r:id="rId22"/>
    <p:sldId id="338" r:id="rId23"/>
    <p:sldId id="339" r:id="rId24"/>
    <p:sldId id="340" r:id="rId25"/>
    <p:sldId id="268" r:id="rId2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02" autoAdjust="0"/>
    <p:restoredTop sz="95588" autoAdjust="0"/>
  </p:normalViewPr>
  <p:slideViewPr>
    <p:cSldViewPr snapToGrid="0" snapToObjects="1">
      <p:cViewPr varScale="1">
        <p:scale>
          <a:sx n="105" d="100"/>
          <a:sy n="105" d="100"/>
        </p:scale>
        <p:origin x="744" y="200"/>
      </p:cViewPr>
      <p:guideLst>
        <p:guide orient="horz" pos="2160"/>
        <p:guide pos="3840"/>
      </p:guideLst>
    </p:cSldViewPr>
  </p:slideViewPr>
  <p:outlineViewPr>
    <p:cViewPr>
      <p:scale>
        <a:sx n="33" d="100"/>
        <a:sy n="33" d="100"/>
      </p:scale>
      <p:origin x="0" y="4392"/>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7/23/19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a:t>
            </a:fld>
            <a:endParaRPr lang="en-US" dirty="0"/>
          </a:p>
        </p:txBody>
      </p:sp>
    </p:spTree>
    <p:extLst>
      <p:ext uri="{BB962C8B-B14F-4D97-AF65-F5344CB8AC3E}">
        <p14:creationId xmlns:p14="http://schemas.microsoft.com/office/powerpoint/2010/main" val="410066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12</a:t>
            </a:fld>
            <a:endParaRPr lang="en-US" dirty="0"/>
          </a:p>
        </p:txBody>
      </p:sp>
    </p:spTree>
    <p:extLst>
      <p:ext uri="{BB962C8B-B14F-4D97-AF65-F5344CB8AC3E}">
        <p14:creationId xmlns:p14="http://schemas.microsoft.com/office/powerpoint/2010/main" val="410066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61963" indent="-461963">
              <a:lnSpc>
                <a:spcPct val="100000"/>
              </a:lnSpc>
              <a:spcBef>
                <a:spcPts val="624"/>
              </a:spcBef>
              <a:buClr>
                <a:srgbClr val="004A78"/>
              </a:buClr>
              <a:buFont typeface="Arial" charset="0"/>
              <a:buChar char="•"/>
              <a:defRPr sz="2600">
                <a:solidFill>
                  <a:srgbClr val="000000"/>
                </a:solidFill>
              </a:defRPr>
            </a:lvl1pPr>
            <a:lvl2pPr marL="914400" marR="0" indent="-457200" algn="l" defTabSz="914400" rtl="0" eaLnBrk="1" fontAlgn="base" latinLnBrk="0" hangingPunct="1">
              <a:lnSpc>
                <a:spcPct val="100000"/>
              </a:lnSpc>
              <a:spcBef>
                <a:spcPts val="624"/>
              </a:spcBef>
              <a:spcAft>
                <a:spcPct val="0"/>
              </a:spcAft>
              <a:buClr>
                <a:srgbClr val="004A78"/>
              </a:buClr>
              <a:buSzTx/>
              <a:buFont typeface="Arial" panose="020B0604020202020204" pitchFamily="34" charset="0"/>
              <a:buChar char="–"/>
              <a:tabLst/>
              <a:defRPr sz="2400" baseline="0">
                <a:solidFill>
                  <a:srgbClr val="000000"/>
                </a:solidFill>
              </a:defRPr>
            </a:lvl2pPr>
            <a:lvl3pPr marL="1376363" indent="-461963">
              <a:lnSpc>
                <a:spcPct val="100000"/>
              </a:lnSpc>
              <a:spcBef>
                <a:spcPts val="624"/>
              </a:spcBef>
              <a:buClr>
                <a:srgbClr val="004A78"/>
              </a:buClr>
              <a:buFont typeface="Arial" charset="0"/>
              <a:buChar char="•"/>
              <a:defRPr sz="2200">
                <a:solidFill>
                  <a:srgbClr val="000000"/>
                </a:solidFill>
              </a:defRPr>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2"/>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a:extLst>
              <a:ext uri="{FF2B5EF4-FFF2-40B4-BE49-F238E27FC236}">
                <a16:creationId xmlns:a16="http://schemas.microsoft.com/office/drawing/2014/main" id="{954EEADC-0E62-3446-A1A9-2E3829721F53}"/>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a:extLst>
              <a:ext uri="{FF2B5EF4-FFF2-40B4-BE49-F238E27FC236}">
                <a16:creationId xmlns:a16="http://schemas.microsoft.com/office/drawing/2014/main" id="{78AC7219-5DA3-BE4C-A8EB-CB594C82FFDD}"/>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a:extLst>
              <a:ext uri="{FF2B5EF4-FFF2-40B4-BE49-F238E27FC236}">
                <a16:creationId xmlns:a16="http://schemas.microsoft.com/office/drawing/2014/main" id="{3060A4E4-C06C-544A-AAC8-0643308D23FF}"/>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2"/>
          </p:nvPr>
        </p:nvSpPr>
        <p:spPr>
          <a:xfrm>
            <a:off x="1257300" y="1333500"/>
            <a:ext cx="9207500" cy="279400"/>
          </a:xfrm>
          <a:noFill/>
          <a:ln>
            <a:noFill/>
          </a:ln>
        </p:spPr>
        <p:txBody>
          <a:bodyPr vert="horz" wrap="square" lIns="0" tIns="0" rIns="0" bIns="0" numCol="1" anchor="t" anchorCtr="0" compatLnSpc="1">
            <a:prstTxWarp prst="textNoShape">
              <a:avLst/>
            </a:prstTxWarp>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able Placeholder 4"/>
          <p:cNvSpPr>
            <a:spLocks noGrp="1"/>
          </p:cNvSpPr>
          <p:nvPr>
            <p:ph type="tbl" sz="quarter" idx="10"/>
          </p:nvPr>
        </p:nvSpPr>
        <p:spPr>
          <a:xfrm>
            <a:off x="1768522" y="2239655"/>
            <a:ext cx="8128000" cy="3380095"/>
          </a:xfrm>
        </p:spPr>
        <p:txBody>
          <a:bodyPr/>
          <a:lstStyle/>
          <a:p>
            <a:r>
              <a:rPr lang="en-US" dirty="0"/>
              <a:t>Click icon to add table</a:t>
            </a:r>
          </a:p>
        </p:txBody>
      </p:sp>
      <p:sp>
        <p:nvSpPr>
          <p:cNvPr id="4" name="Content Placeholder 3"/>
          <p:cNvSpPr>
            <a:spLocks noGrp="1"/>
          </p:cNvSpPr>
          <p:nvPr>
            <p:ph sz="quarter" idx="11"/>
          </p:nvPr>
        </p:nvSpPr>
        <p:spPr>
          <a:xfrm>
            <a:off x="1257300" y="5619750"/>
            <a:ext cx="10096500" cy="777875"/>
          </a:xfrm>
        </p:spPr>
        <p:txBody>
          <a:bodyPr/>
          <a:lstStyle/>
          <a:p>
            <a:pPr lvl="0"/>
            <a:endParaRPr lang="en-US" dirty="0"/>
          </a:p>
        </p:txBody>
      </p:sp>
      <p:sp>
        <p:nvSpPr>
          <p:cNvPr id="7" name="Footer">
            <a:extLst>
              <a:ext uri="{FF2B5EF4-FFF2-40B4-BE49-F238E27FC236}">
                <a16:creationId xmlns:a16="http://schemas.microsoft.com/office/drawing/2014/main" id="{FC54B7CD-B3AF-8A41-86AB-1B087A979520}"/>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31332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22198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2"/>
          </p:nvPr>
        </p:nvSpPr>
        <p:spPr>
          <a:xfrm>
            <a:off x="2165428" y="6217079"/>
            <a:ext cx="10013871" cy="56746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ba-RU" dirty="0"/>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342900" indent="-342900" algn="l">
              <a:buClr>
                <a:srgbClr val="004A78"/>
              </a:buClr>
              <a:buFont typeface="Arial" pitchFamily="34" charset="0"/>
              <a:buChar char="•"/>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3572" y="1737343"/>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0" name="Footer">
            <a:extLst>
              <a:ext uri="{FF2B5EF4-FFF2-40B4-BE49-F238E27FC236}">
                <a16:creationId xmlns:a16="http://schemas.microsoft.com/office/drawing/2014/main" id="{20503350-7FCC-5447-8ADD-137095FABAFC}"/>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228600" indent="-228600">
              <a:buClr>
                <a:srgbClr val="004A78"/>
              </a:buClr>
              <a:buFont typeface="Arial" charset="0"/>
              <a:buChar char="•"/>
              <a:defRPr sz="1800">
                <a:solidFill>
                  <a:srgbClr val="000000"/>
                </a:solidFill>
              </a:defRPr>
            </a:lvl1pPr>
            <a:lvl2pPr marL="685800" indent="-228600">
              <a:buClr>
                <a:srgbClr val="004A78"/>
              </a:buClr>
              <a:buFont typeface="Arial" charset="0"/>
              <a:buChar char="•"/>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9" name="Footer">
            <a:extLst>
              <a:ext uri="{FF2B5EF4-FFF2-40B4-BE49-F238E27FC236}">
                <a16:creationId xmlns:a16="http://schemas.microsoft.com/office/drawing/2014/main" id="{A0728FC1-2D65-6A47-A19F-BE82C09C849C}"/>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5FED5600-CD42-794F-B7BA-A25EBAB4281D}"/>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BF562CAC-D4BA-4D47-8226-1D017F7CA211}"/>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346213" y="1331569"/>
            <a:ext cx="3323725" cy="1642130"/>
          </a:xfrm>
        </p:spPr>
        <p:txBody>
          <a:bodyPr/>
          <a:lstStyle/>
          <a:p>
            <a:r>
              <a:rPr lang="en-US"/>
              <a:t>Click icon to add picture</a:t>
            </a:r>
          </a:p>
        </p:txBody>
      </p:sp>
      <p:sp>
        <p:nvSpPr>
          <p:cNvPr id="9" name="Text Placeholder 5"/>
          <p:cNvSpPr>
            <a:spLocks noGrp="1"/>
          </p:cNvSpPr>
          <p:nvPr>
            <p:ph type="body" sz="quarter" idx="15"/>
          </p:nvPr>
        </p:nvSpPr>
        <p:spPr>
          <a:xfrm>
            <a:off x="743577" y="1289683"/>
            <a:ext cx="5439510" cy="4240259"/>
          </a:xfrm>
        </p:spPr>
        <p:txBody>
          <a:bodyPr>
            <a:noAutofit/>
          </a:bodyPr>
          <a:lstStyle>
            <a:lvl1pPr marL="342900" indent="-342900" algn="l">
              <a:lnSpc>
                <a:spcPct val="100000"/>
              </a:lnSpc>
              <a:spcBef>
                <a:spcPts val="624"/>
              </a:spcBef>
              <a:buClr>
                <a:srgbClr val="004A78"/>
              </a:buClr>
              <a:buFont typeface="Arial" pitchFamily="34" charset="0"/>
              <a:buChar char="•"/>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endParaRPr lang="en-US" dirty="0"/>
          </a:p>
        </p:txBody>
      </p:sp>
      <p:sp>
        <p:nvSpPr>
          <p:cNvPr id="4" name="Table Placeholder 3"/>
          <p:cNvSpPr>
            <a:spLocks noGrp="1"/>
          </p:cNvSpPr>
          <p:nvPr>
            <p:ph type="tbl" sz="quarter" idx="16"/>
          </p:nvPr>
        </p:nvSpPr>
        <p:spPr>
          <a:xfrm>
            <a:off x="7546975" y="3222625"/>
            <a:ext cx="3265488" cy="1189038"/>
          </a:xfrm>
        </p:spPr>
        <p:txBody>
          <a:bodyPr/>
          <a:lstStyle/>
          <a:p>
            <a:endParaRPr lang="ba-RU"/>
          </a:p>
        </p:txBody>
      </p:sp>
      <p:sp>
        <p:nvSpPr>
          <p:cNvPr id="11" name="Picture Placeholder 10"/>
          <p:cNvSpPr>
            <a:spLocks noGrp="1"/>
          </p:cNvSpPr>
          <p:nvPr>
            <p:ph type="pic" sz="quarter" idx="17"/>
          </p:nvPr>
        </p:nvSpPr>
        <p:spPr>
          <a:xfrm>
            <a:off x="7794625" y="4716463"/>
            <a:ext cx="3440113" cy="973137"/>
          </a:xfrm>
        </p:spPr>
        <p:txBody>
          <a:bodyPr/>
          <a:lstStyle/>
          <a:p>
            <a:endParaRPr lang="ba-RU"/>
          </a:p>
        </p:txBody>
      </p:sp>
      <p:sp>
        <p:nvSpPr>
          <p:cNvPr id="12" name="Title 1"/>
          <p:cNvSpPr>
            <a:spLocks noGrp="1"/>
          </p:cNvSpPr>
          <p:nvPr>
            <p:ph type="title"/>
          </p:nvPr>
        </p:nvSpPr>
        <p:spPr>
          <a:xfrm>
            <a:off x="838200" y="365125"/>
            <a:ext cx="10515600" cy="672105"/>
          </a:xfrm>
        </p:spPr>
        <p:txBody>
          <a:bodyPr anchor="ctr"/>
          <a:lstStyle>
            <a:lvl1pPr>
              <a:defRPr sz="3600"/>
            </a:lvl1pPr>
          </a:lstStyle>
          <a:p>
            <a:r>
              <a:rPr lang="en-US" dirty="0"/>
              <a:t>Click to edit Master title style</a:t>
            </a:r>
          </a:p>
        </p:txBody>
      </p:sp>
      <p:sp>
        <p:nvSpPr>
          <p:cNvPr id="14" name="Content Placeholder 13"/>
          <p:cNvSpPr>
            <a:spLocks noGrp="1"/>
          </p:cNvSpPr>
          <p:nvPr>
            <p:ph sz="quarter" idx="18"/>
          </p:nvPr>
        </p:nvSpPr>
        <p:spPr>
          <a:xfrm>
            <a:off x="742950" y="5689600"/>
            <a:ext cx="4830763" cy="581025"/>
          </a:xfrm>
          <a:noFill/>
          <a:ln>
            <a:noFill/>
          </a:ln>
        </p:spPr>
        <p:txBody>
          <a:bodyPr vert="horz" wrap="square" lIns="0" tIns="0" rIns="0" bIns="0" numCol="1" anchor="t" anchorCtr="0" compatLnSpc="1">
            <a:prstTxWarp prst="textNoShape">
              <a:avLst/>
            </a:prstTxWarp>
            <a:noAutofit/>
          </a:bodyPr>
          <a:lstStyle>
            <a:lvl1pPr marL="342900" indent="-342900">
              <a:buClr>
                <a:srgbClr val="004A78"/>
              </a:buClr>
              <a:buFont typeface="Arial" pitchFamily="34" charset="0"/>
              <a:buChar char="•"/>
              <a:defRPr lang="en-US" sz="2400" b="0" i="0" smtClean="0">
                <a:solidFill>
                  <a:srgbClr val="000000"/>
                </a:solidFill>
              </a:defRPr>
            </a:lvl1pPr>
            <a:lvl2pPr marL="685800" indent="-228600">
              <a:buClr>
                <a:srgbClr val="004A78"/>
              </a:buClr>
              <a:buFont typeface="Arial" pitchFamily="34" charset="0"/>
              <a:buChar char="–"/>
              <a:defRPr lang="en-US" smtClean="0">
                <a:solidFill>
                  <a:srgbClr val="000000"/>
                </a:solidFill>
                <a:latin typeface="Summer Font" charset="0"/>
                <a:ea typeface="Summer Font" charset="0"/>
                <a:cs typeface="Summer Font" charset="0"/>
              </a:defRPr>
            </a:lvl2pPr>
            <a:lvl3pPr>
              <a:buClr>
                <a:srgbClr val="004A78"/>
              </a:buClr>
              <a:defRPr lang="en-US" smtClean="0">
                <a:solidFill>
                  <a:srgbClr val="000000"/>
                </a:solidFill>
                <a:latin typeface="Summer Font" charset="0"/>
                <a:ea typeface="Summer Font" charset="0"/>
                <a:cs typeface="Summer Font" charset="0"/>
              </a:defRPr>
            </a:lvl3pPr>
            <a:lvl4pPr>
              <a:buClr>
                <a:srgbClr val="004A78"/>
              </a:buClr>
              <a:defRPr lang="en-US" smtClean="0">
                <a:solidFill>
                  <a:srgbClr val="000000"/>
                </a:solidFill>
                <a:latin typeface="Summer Font" charset="0"/>
                <a:ea typeface="Summer Font" charset="0"/>
                <a:cs typeface="Summer Font" charset="0"/>
              </a:defRPr>
            </a:lvl4pPr>
            <a:lvl5pPr>
              <a:buClr>
                <a:srgbClr val="004A78"/>
              </a:buClr>
              <a:defRPr lang="ba-RU">
                <a:solidFill>
                  <a:srgbClr val="000000"/>
                </a:solidFill>
                <a:latin typeface="Summer Font" charset="0"/>
                <a:ea typeface="Summer Font" charset="0"/>
                <a:cs typeface="Summer Font" charset="0"/>
              </a:defRPr>
            </a:lvl5pPr>
          </a:lstStyle>
          <a:p>
            <a:pPr lvl="0">
              <a:lnSpc>
                <a:spcPct val="100000"/>
              </a:lnSpc>
              <a:spcBef>
                <a:spcPts val="624"/>
              </a:spcBef>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ba-RU" dirty="0"/>
          </a:p>
        </p:txBody>
      </p:sp>
      <p:sp>
        <p:nvSpPr>
          <p:cNvPr id="10" name="Footer">
            <a:extLst>
              <a:ext uri="{FF2B5EF4-FFF2-40B4-BE49-F238E27FC236}">
                <a16:creationId xmlns:a16="http://schemas.microsoft.com/office/drawing/2014/main" id="{D349495C-8E28-454A-BBD7-A4497BF8C8C4}"/>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8291" y="1907647"/>
            <a:ext cx="6402684" cy="1584790"/>
          </a:xfrm>
        </p:spPr>
        <p:txBody>
          <a:bodyPr anchor="ctr"/>
          <a:lstStyle/>
          <a:p>
            <a:pPr algn="ctr"/>
            <a:r>
              <a:rPr lang="en-US" sz="3600" b="0" dirty="0">
                <a:latin typeface="Arial" pitchFamily="34" charset="0"/>
              </a:rPr>
              <a:t>PART 2</a:t>
            </a:r>
            <a:br>
              <a:rPr lang="en-US" sz="3600" b="0" dirty="0">
                <a:latin typeface="Arial" pitchFamily="34" charset="0"/>
              </a:rPr>
            </a:br>
            <a:r>
              <a:rPr lang="en-US" sz="3600" b="0" dirty="0">
                <a:latin typeface="Arial" pitchFamily="34" charset="0"/>
              </a:rPr>
              <a:t>Individual Behaviors and Processes in Organizations</a:t>
            </a:r>
            <a:endParaRPr lang="ba-RU" b="0" dirty="0"/>
          </a:p>
        </p:txBody>
      </p:sp>
      <p:sp>
        <p:nvSpPr>
          <p:cNvPr id="3" name="Text Placeholder 2"/>
          <p:cNvSpPr>
            <a:spLocks noGrp="1"/>
          </p:cNvSpPr>
          <p:nvPr>
            <p:ph type="body" sz="quarter" idx="11"/>
          </p:nvPr>
        </p:nvSpPr>
        <p:spPr>
          <a:xfrm>
            <a:off x="5642346" y="3676617"/>
            <a:ext cx="5294574" cy="2420832"/>
          </a:xfrm>
        </p:spPr>
        <p:txBody>
          <a:bodyPr anchor="ctr"/>
          <a:lstStyle/>
          <a:p>
            <a:pPr algn="ctr"/>
            <a:r>
              <a:rPr lang="en-US" altLang="en-US" dirty="0"/>
              <a:t>CHAPTER 3</a:t>
            </a:r>
          </a:p>
          <a:p>
            <a:pPr algn="ctr"/>
            <a:r>
              <a:rPr lang="en-US" altLang="en-US" dirty="0"/>
              <a:t>Individual Characteristics</a:t>
            </a:r>
          </a:p>
        </p:txBody>
      </p:sp>
      <p:sp>
        <p:nvSpPr>
          <p:cNvPr id="9" name="Text Placeholder 8"/>
          <p:cNvSpPr>
            <a:spLocks noGrp="1"/>
          </p:cNvSpPr>
          <p:nvPr>
            <p:ph type="body" sz="quarter" idx="4294967295"/>
          </p:nvPr>
        </p:nvSpPr>
        <p:spPr>
          <a:xfrm>
            <a:off x="2330449" y="6419570"/>
            <a:ext cx="9772652" cy="276999"/>
          </a:xfrm>
          <a:noFill/>
          <a:effectLst/>
        </p:spPr>
        <p:txBody>
          <a:bodyPr wrap="square" lIns="0" tIns="0" rIns="0" rtlCol="0" anchor="ctr">
            <a:spAutoFit/>
          </a:bodyPr>
          <a:lstStyle/>
          <a:p>
            <a:pPr algn="ctr" eaLnBrk="0" hangingPunct="0">
              <a:spcBef>
                <a:spcPct val="0"/>
              </a:spcBef>
            </a:pPr>
            <a:r>
              <a:rPr lang="en-US" sz="1000" dirty="0">
                <a:solidFill>
                  <a:schemeClr val="bg1"/>
                </a:solidFill>
                <a:latin typeface="Arial" pitchFamily="34" charset="0"/>
                <a:ea typeface="+mn-ea"/>
                <a:cs typeface="Arial" pitchFamily="34" charset="0"/>
              </a:rPr>
              <a:t>Ricky W. Griffin/Jean M. Phillips/Stanley M. Gully, Organizational Behavior: Managing People and Organizations, </a:t>
            </a:r>
            <a:r>
              <a:rPr lang="en-US" sz="1000" dirty="0">
                <a:solidFill>
                  <a:schemeClr val="bg1"/>
                </a:solidFill>
                <a:latin typeface="Arial" pitchFamily="34" charset="0"/>
                <a:cs typeface="Arial" pitchFamily="34" charset="0"/>
              </a:rPr>
              <a:t>Twelfth Edition. © 2020 </a:t>
            </a:r>
            <a:r>
              <a:rPr lang="en-US" sz="1000" dirty="0">
                <a:solidFill>
                  <a:schemeClr val="bg1"/>
                </a:solidFill>
                <a:latin typeface="Arial" pitchFamily="34" charset="0"/>
                <a:ea typeface="+mn-ea"/>
                <a:cs typeface="Arial" pitchFamily="34" charset="0"/>
              </a:rPr>
              <a:t>Cengage. All Rights Reserved. May not be scanned, copied or duplicated, or posted to a publicly accessible website, in whole or in part.</a:t>
            </a:r>
          </a:p>
        </p:txBody>
      </p:sp>
      <p:pic>
        <p:nvPicPr>
          <p:cNvPr id="8" name="Picture Placeholder 10" descr="A photo shows two women and a man sitting across a table and working on laptops. Two other men are standing on either side of the woman and looking at her laptop screen even as she smiles at one of them.">
            <a:extLst>
              <a:ext uri="{FF2B5EF4-FFF2-40B4-BE49-F238E27FC236}">
                <a16:creationId xmlns:a16="http://schemas.microsoft.com/office/drawing/2014/main" id="{25357EFC-AD60-754F-8285-F031C31257C6}"/>
              </a:ext>
              <a:ext uri="{C183D7F6-B498-43B3-948B-1728B52AA6E4}">
                <adec:decorative xmlns:adec="http://schemas.microsoft.com/office/drawing/2017/decorative" val="0"/>
              </a:ext>
            </a:extLst>
          </p:cNvPr>
          <p:cNvPicPr>
            <a:picLocks noGrp="1" noChangeAspect="1"/>
          </p:cNvPicPr>
          <p:nvPr>
            <p:ph type="pic" sz="quarter" idx="12"/>
          </p:nvPr>
        </p:nvPicPr>
        <p:blipFill>
          <a:blip r:embed="rId2"/>
          <a:stretch>
            <a:fillRect/>
          </a:stretch>
        </p:blipFill>
        <p:spPr>
          <a:xfrm>
            <a:off x="259362" y="985778"/>
            <a:ext cx="3746517" cy="4918293"/>
          </a:xfrm>
          <a:prstGeom prst="rect">
            <a:avLst/>
          </a:prstGeom>
          <a:noFill/>
          <a:ln>
            <a:noFill/>
          </a:ln>
        </p:spPr>
      </p:pic>
    </p:spTree>
    <p:extLst>
      <p:ext uri="{BB962C8B-B14F-4D97-AF65-F5344CB8AC3E}">
        <p14:creationId xmlns:p14="http://schemas.microsoft.com/office/powerpoint/2010/main" val="3390844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968375"/>
          </a:xfrm>
        </p:spPr>
        <p:txBody>
          <a:bodyPr/>
          <a:lstStyle/>
          <a:p>
            <a:r>
              <a:rPr lang="en-US" sz="3600" dirty="0"/>
              <a:t>Table 3.2 Effects of Locus of Control on Organizational Outcomes</a:t>
            </a:r>
            <a:endParaRPr lang="ba-RU" sz="3600" dirty="0"/>
          </a:p>
        </p:txBody>
      </p:sp>
      <p:graphicFrame>
        <p:nvGraphicFramePr>
          <p:cNvPr id="5" name="Table Placeholder 4"/>
          <p:cNvGraphicFramePr>
            <a:graphicFrameLocks noGrp="1"/>
          </p:cNvGraphicFramePr>
          <p:nvPr>
            <p:ph type="tbl" sz="quarter" idx="10"/>
            <p:extLst>
              <p:ext uri="{D42A27DB-BD31-4B8C-83A1-F6EECF244321}">
                <p14:modId xmlns:p14="http://schemas.microsoft.com/office/powerpoint/2010/main" val="3985533163"/>
              </p:ext>
            </p:extLst>
          </p:nvPr>
        </p:nvGraphicFramePr>
        <p:xfrm>
          <a:off x="1903098" y="1657350"/>
          <a:ext cx="8904602" cy="3406987"/>
        </p:xfrm>
        <a:graphic>
          <a:graphicData uri="http://schemas.openxmlformats.org/drawingml/2006/table">
            <a:tbl>
              <a:tblPr firstRow="1" bandRow="1"/>
              <a:tblGrid>
                <a:gridCol w="2273589">
                  <a:extLst>
                    <a:ext uri="{9D8B030D-6E8A-4147-A177-3AD203B41FA5}">
                      <a16:colId xmlns:a16="http://schemas.microsoft.com/office/drawing/2014/main" val="20000"/>
                    </a:ext>
                  </a:extLst>
                </a:gridCol>
                <a:gridCol w="6631013">
                  <a:extLst>
                    <a:ext uri="{9D8B030D-6E8A-4147-A177-3AD203B41FA5}">
                      <a16:colId xmlns:a16="http://schemas.microsoft.com/office/drawing/2014/main" val="20001"/>
                    </a:ext>
                  </a:extLst>
                </a:gridCol>
              </a:tblGrid>
              <a:tr h="266700">
                <a:tc>
                  <a:txBody>
                    <a:bodyPr/>
                    <a:lstStyle/>
                    <a:p>
                      <a:pPr algn="ctr"/>
                      <a:r>
                        <a:rPr lang="en-US" sz="1400" b="1" u="none" strike="noStrike" kern="1200" baseline="0" dirty="0">
                          <a:solidFill>
                            <a:srgbClr val="000000"/>
                          </a:solidFill>
                          <a:latin typeface="Arial" pitchFamily="34" charset="0"/>
                          <a:cs typeface="Arial" pitchFamily="34" charset="0"/>
                        </a:rPr>
                        <a:t>Organizational Outcome</a:t>
                      </a:r>
                      <a:endParaRPr lang="en-US" sz="1400" b="1" dirty="0">
                        <a:solidFill>
                          <a:srgbClr val="000000"/>
                        </a:solidFill>
                        <a:latin typeface="Arial" pitchFamily="34" charset="0"/>
                        <a:cs typeface="Arial" pitchFamily="34" charset="0"/>
                      </a:endParaRPr>
                    </a:p>
                  </a:txBody>
                  <a:tcPr marL="88251" marR="88251" anchor="ctr"/>
                </a:tc>
                <a:tc>
                  <a:txBody>
                    <a:bodyPr/>
                    <a:lstStyle/>
                    <a:p>
                      <a:pPr algn="ctr"/>
                      <a:r>
                        <a:rPr lang="en-US" sz="1400" b="1" u="none" strike="noStrike" kern="1200" baseline="0" dirty="0">
                          <a:solidFill>
                            <a:srgbClr val="000000"/>
                          </a:solidFill>
                          <a:latin typeface="Arial" pitchFamily="34" charset="0"/>
                          <a:cs typeface="Arial" pitchFamily="34" charset="0"/>
                        </a:rPr>
                        <a:t>Internal versus External Locus of Control</a:t>
                      </a:r>
                      <a:endParaRPr lang="en-US" sz="1400" b="1" dirty="0">
                        <a:solidFill>
                          <a:srgbClr val="000000"/>
                        </a:solidFill>
                        <a:latin typeface="Arial" pitchFamily="34" charset="0"/>
                        <a:cs typeface="Arial" pitchFamily="34" charset="0"/>
                      </a:endParaRPr>
                    </a:p>
                  </a:txBody>
                  <a:tcPr marL="88251" marR="88251" anchor="ctr"/>
                </a:tc>
                <a:extLst>
                  <a:ext uri="{0D108BD9-81ED-4DB2-BD59-A6C34878D82A}">
                    <a16:rowId xmlns:a16="http://schemas.microsoft.com/office/drawing/2014/main" val="10000"/>
                  </a:ext>
                </a:extLst>
              </a:tr>
              <a:tr h="285750">
                <a:tc>
                  <a:txBody>
                    <a:bodyPr/>
                    <a:lstStyle/>
                    <a:p>
                      <a:r>
                        <a:rPr lang="en-US" sz="1400" u="none" strike="noStrike" kern="1200" baseline="0" dirty="0">
                          <a:solidFill>
                            <a:srgbClr val="000000"/>
                          </a:solidFill>
                          <a:latin typeface="Arial" pitchFamily="34" charset="0"/>
                          <a:cs typeface="Arial" pitchFamily="34" charset="0"/>
                        </a:rPr>
                        <a:t>Job satisfaction</a:t>
                      </a:r>
                      <a:endParaRPr lang="en-US" sz="1400" dirty="0">
                        <a:solidFill>
                          <a:srgbClr val="000000"/>
                        </a:solidFill>
                        <a:latin typeface="Arial" pitchFamily="34" charset="0"/>
                        <a:cs typeface="Arial" pitchFamily="34" charset="0"/>
                      </a:endParaRPr>
                    </a:p>
                  </a:txBody>
                  <a:tcPr marL="88251" marR="88251"/>
                </a:tc>
                <a:tc>
                  <a:txBody>
                    <a:bodyPr/>
                    <a:lstStyle/>
                    <a:p>
                      <a:r>
                        <a:rPr lang="en-US" sz="1400" u="none" strike="noStrike" kern="1200" baseline="0" dirty="0">
                          <a:solidFill>
                            <a:srgbClr val="000000"/>
                          </a:solidFill>
                          <a:latin typeface="Arial" pitchFamily="34" charset="0"/>
                          <a:cs typeface="Arial" pitchFamily="34" charset="0"/>
                        </a:rPr>
                        <a:t>Internals are generally more satisfied with their job, pay, supervisor, and coworkers.</a:t>
                      </a:r>
                      <a:endParaRPr lang="en-US" sz="1400" dirty="0">
                        <a:solidFill>
                          <a:srgbClr val="000000"/>
                        </a:solidFill>
                        <a:latin typeface="Arial" pitchFamily="34" charset="0"/>
                        <a:cs typeface="Arial" pitchFamily="34" charset="0"/>
                      </a:endParaRPr>
                    </a:p>
                  </a:txBody>
                  <a:tcPr marL="88251" marR="88251"/>
                </a:tc>
                <a:extLst>
                  <a:ext uri="{0D108BD9-81ED-4DB2-BD59-A6C34878D82A}">
                    <a16:rowId xmlns:a16="http://schemas.microsoft.com/office/drawing/2014/main" val="10001"/>
                  </a:ext>
                </a:extLst>
              </a:tr>
              <a:tr h="373663">
                <a:tc>
                  <a:txBody>
                    <a:bodyPr/>
                    <a:lstStyle/>
                    <a:p>
                      <a:r>
                        <a:rPr lang="en-US" sz="1400" u="none" strike="noStrike" kern="1200" baseline="0" dirty="0">
                          <a:solidFill>
                            <a:srgbClr val="000000"/>
                          </a:solidFill>
                          <a:latin typeface="Arial" pitchFamily="34" charset="0"/>
                          <a:cs typeface="Arial" pitchFamily="34" charset="0"/>
                        </a:rPr>
                        <a:t>Commitment</a:t>
                      </a:r>
                      <a:endParaRPr lang="en-US" sz="1400" dirty="0">
                        <a:solidFill>
                          <a:srgbClr val="000000"/>
                        </a:solidFill>
                        <a:latin typeface="Arial" pitchFamily="34" charset="0"/>
                        <a:cs typeface="Arial" pitchFamily="34" charset="0"/>
                      </a:endParaRPr>
                    </a:p>
                  </a:txBody>
                  <a:tcPr marL="88251" marR="88251"/>
                </a:tc>
                <a:tc>
                  <a:txBody>
                    <a:bodyPr/>
                    <a:lstStyle/>
                    <a:p>
                      <a:r>
                        <a:rPr lang="en-US" sz="1400" u="none" strike="noStrike" kern="1200" baseline="0" dirty="0">
                          <a:solidFill>
                            <a:srgbClr val="000000"/>
                          </a:solidFill>
                          <a:latin typeface="Arial" pitchFamily="34" charset="0"/>
                          <a:cs typeface="Arial" pitchFamily="34" charset="0"/>
                        </a:rPr>
                        <a:t>Internals are more committed and have lower absenteeism.</a:t>
                      </a:r>
                      <a:endParaRPr lang="en-US" sz="1400" dirty="0">
                        <a:solidFill>
                          <a:srgbClr val="000000"/>
                        </a:solidFill>
                        <a:latin typeface="Arial" pitchFamily="34" charset="0"/>
                        <a:cs typeface="Arial" pitchFamily="34" charset="0"/>
                      </a:endParaRPr>
                    </a:p>
                  </a:txBody>
                  <a:tcPr marL="88251" marR="88251"/>
                </a:tc>
                <a:extLst>
                  <a:ext uri="{0D108BD9-81ED-4DB2-BD59-A6C34878D82A}">
                    <a16:rowId xmlns:a16="http://schemas.microsoft.com/office/drawing/2014/main" val="10002"/>
                  </a:ext>
                </a:extLst>
              </a:tr>
              <a:tr h="508000">
                <a:tc>
                  <a:txBody>
                    <a:bodyPr/>
                    <a:lstStyle/>
                    <a:p>
                      <a:r>
                        <a:rPr lang="en-US" sz="1400" u="none" strike="noStrike" kern="1200" baseline="0" dirty="0">
                          <a:solidFill>
                            <a:srgbClr val="000000"/>
                          </a:solidFill>
                          <a:latin typeface="Arial" pitchFamily="34" charset="0"/>
                          <a:cs typeface="Arial" pitchFamily="34" charset="0"/>
                        </a:rPr>
                        <a:t>Job motivation</a:t>
                      </a:r>
                      <a:endParaRPr lang="en-US" sz="1400" dirty="0">
                        <a:solidFill>
                          <a:srgbClr val="000000"/>
                        </a:solidFill>
                        <a:latin typeface="Arial" pitchFamily="34" charset="0"/>
                        <a:cs typeface="Arial" pitchFamily="34" charset="0"/>
                      </a:endParaRPr>
                    </a:p>
                  </a:txBody>
                  <a:tcPr marL="88251" marR="88251"/>
                </a:tc>
                <a:tc>
                  <a:txBody>
                    <a:bodyPr/>
                    <a:lstStyle/>
                    <a:p>
                      <a:r>
                        <a:rPr lang="en-US" sz="1400" u="none" strike="noStrike" kern="1200" baseline="0" dirty="0">
                          <a:solidFill>
                            <a:srgbClr val="000000"/>
                          </a:solidFill>
                          <a:latin typeface="Arial" pitchFamily="34" charset="0"/>
                          <a:cs typeface="Arial" pitchFamily="34" charset="0"/>
                        </a:rPr>
                        <a:t>Internals have greater task motivation, job involvement, and self-confidence than do externals.</a:t>
                      </a:r>
                      <a:endParaRPr lang="en-US" sz="1400" dirty="0">
                        <a:solidFill>
                          <a:srgbClr val="000000"/>
                        </a:solidFill>
                        <a:latin typeface="Arial" pitchFamily="34" charset="0"/>
                        <a:cs typeface="Arial" pitchFamily="34" charset="0"/>
                      </a:endParaRPr>
                    </a:p>
                  </a:txBody>
                  <a:tcPr marL="88251" marR="88251"/>
                </a:tc>
                <a:extLst>
                  <a:ext uri="{0D108BD9-81ED-4DB2-BD59-A6C34878D82A}">
                    <a16:rowId xmlns:a16="http://schemas.microsoft.com/office/drawing/2014/main" val="10003"/>
                  </a:ext>
                </a:extLst>
              </a:tr>
              <a:tr h="339795">
                <a:tc>
                  <a:txBody>
                    <a:bodyPr/>
                    <a:lstStyle/>
                    <a:p>
                      <a:r>
                        <a:rPr lang="en-US" sz="1400" u="none" strike="noStrike" kern="1200" baseline="0" dirty="0">
                          <a:solidFill>
                            <a:srgbClr val="000000"/>
                          </a:solidFill>
                          <a:latin typeface="Arial" pitchFamily="34" charset="0"/>
                          <a:cs typeface="Arial" pitchFamily="34" charset="0"/>
                        </a:rPr>
                        <a:t>Job performance</a:t>
                      </a:r>
                      <a:endParaRPr lang="en-US" sz="1400" dirty="0">
                        <a:solidFill>
                          <a:srgbClr val="000000"/>
                        </a:solidFill>
                        <a:latin typeface="Arial" pitchFamily="34" charset="0"/>
                        <a:cs typeface="Arial" pitchFamily="34" charset="0"/>
                      </a:endParaRPr>
                    </a:p>
                  </a:txBody>
                  <a:tcPr marL="88251" marR="88251"/>
                </a:tc>
                <a:tc>
                  <a:txBody>
                    <a:bodyPr/>
                    <a:lstStyle/>
                    <a:p>
                      <a:r>
                        <a:rPr lang="en-US" sz="1400" u="none" strike="noStrike" kern="1200" baseline="0" dirty="0">
                          <a:solidFill>
                            <a:srgbClr val="000000"/>
                          </a:solidFill>
                          <a:latin typeface="Arial" pitchFamily="34" charset="0"/>
                          <a:cs typeface="Arial" pitchFamily="34" charset="0"/>
                        </a:rPr>
                        <a:t>Internals tend to have higher job performance than externals.</a:t>
                      </a:r>
                      <a:endParaRPr lang="en-US" sz="1400" dirty="0">
                        <a:solidFill>
                          <a:srgbClr val="000000"/>
                        </a:solidFill>
                        <a:latin typeface="Arial" pitchFamily="34" charset="0"/>
                        <a:cs typeface="Arial" pitchFamily="34" charset="0"/>
                      </a:endParaRPr>
                    </a:p>
                  </a:txBody>
                  <a:tcPr marL="88251" marR="88251"/>
                </a:tc>
                <a:extLst>
                  <a:ext uri="{0D108BD9-81ED-4DB2-BD59-A6C34878D82A}">
                    <a16:rowId xmlns:a16="http://schemas.microsoft.com/office/drawing/2014/main" val="10004"/>
                  </a:ext>
                </a:extLst>
              </a:tr>
              <a:tr h="316089">
                <a:tc>
                  <a:txBody>
                    <a:bodyPr/>
                    <a:lstStyle/>
                    <a:p>
                      <a:r>
                        <a:rPr lang="en-US" sz="1400" u="none" strike="noStrike" kern="1200" baseline="0" dirty="0">
                          <a:solidFill>
                            <a:srgbClr val="000000"/>
                          </a:solidFill>
                          <a:latin typeface="Arial" pitchFamily="34" charset="0"/>
                          <a:cs typeface="Arial" pitchFamily="34" charset="0"/>
                        </a:rPr>
                        <a:t>Career success</a:t>
                      </a:r>
                      <a:endParaRPr lang="en-US" sz="1400" dirty="0">
                        <a:solidFill>
                          <a:srgbClr val="000000"/>
                        </a:solidFill>
                        <a:latin typeface="Arial" pitchFamily="34" charset="0"/>
                        <a:cs typeface="Arial" pitchFamily="34" charset="0"/>
                      </a:endParaRPr>
                    </a:p>
                  </a:txBody>
                  <a:tcPr marL="88251" marR="88251"/>
                </a:tc>
                <a:tc>
                  <a:txBody>
                    <a:bodyPr/>
                    <a:lstStyle/>
                    <a:p>
                      <a:r>
                        <a:rPr lang="en-US" sz="1400" u="none" strike="noStrike" kern="1200" baseline="0" dirty="0">
                          <a:solidFill>
                            <a:srgbClr val="000000"/>
                          </a:solidFill>
                          <a:latin typeface="Arial" pitchFamily="34" charset="0"/>
                          <a:cs typeface="Arial" pitchFamily="34" charset="0"/>
                        </a:rPr>
                        <a:t>Internals tend to earn a higher salary than do externals.</a:t>
                      </a:r>
                      <a:endParaRPr lang="en-US" sz="1400" dirty="0">
                        <a:solidFill>
                          <a:srgbClr val="000000"/>
                        </a:solidFill>
                        <a:latin typeface="Arial" pitchFamily="34" charset="0"/>
                        <a:cs typeface="Arial" pitchFamily="34" charset="0"/>
                      </a:endParaRPr>
                    </a:p>
                  </a:txBody>
                  <a:tcPr marL="88251" marR="88251"/>
                </a:tc>
                <a:extLst>
                  <a:ext uri="{0D108BD9-81ED-4DB2-BD59-A6C34878D82A}">
                    <a16:rowId xmlns:a16="http://schemas.microsoft.com/office/drawing/2014/main" val="10005"/>
                  </a:ext>
                </a:extLst>
              </a:tr>
              <a:tr h="137583">
                <a:tc>
                  <a:txBody>
                    <a:bodyPr/>
                    <a:lstStyle/>
                    <a:p>
                      <a:r>
                        <a:rPr lang="en-US" sz="1400" u="none" strike="noStrike" kern="1200" baseline="0" dirty="0">
                          <a:solidFill>
                            <a:srgbClr val="000000"/>
                          </a:solidFill>
                          <a:latin typeface="Arial" pitchFamily="34" charset="0"/>
                          <a:cs typeface="Arial" pitchFamily="34" charset="0"/>
                        </a:rPr>
                        <a:t>Conflict and stress</a:t>
                      </a:r>
                      <a:endParaRPr lang="en-US" sz="1400" dirty="0">
                        <a:solidFill>
                          <a:srgbClr val="000000"/>
                        </a:solidFill>
                        <a:latin typeface="Arial" pitchFamily="34" charset="0"/>
                        <a:cs typeface="Arial" pitchFamily="34" charset="0"/>
                      </a:endParaRPr>
                    </a:p>
                  </a:txBody>
                  <a:tcPr marL="88251" marR="88251"/>
                </a:tc>
                <a:tc>
                  <a:txBody>
                    <a:bodyPr/>
                    <a:lstStyle/>
                    <a:p>
                      <a:r>
                        <a:rPr lang="en-US" sz="1400" u="none" strike="noStrike" kern="1200" baseline="0" dirty="0">
                          <a:solidFill>
                            <a:srgbClr val="000000"/>
                          </a:solidFill>
                          <a:latin typeface="Arial" pitchFamily="34" charset="0"/>
                          <a:cs typeface="Arial" pitchFamily="34" charset="0"/>
                        </a:rPr>
                        <a:t>Internals report lower role conflict, work-family conflict, burnout, and stress than do externals</a:t>
                      </a:r>
                      <a:endParaRPr lang="en-US" sz="1400" dirty="0">
                        <a:solidFill>
                          <a:srgbClr val="000000"/>
                        </a:solidFill>
                        <a:latin typeface="Arial" pitchFamily="34" charset="0"/>
                        <a:cs typeface="Arial" pitchFamily="34" charset="0"/>
                      </a:endParaRPr>
                    </a:p>
                  </a:txBody>
                  <a:tcPr marL="88251" marR="88251"/>
                </a:tc>
                <a:extLst>
                  <a:ext uri="{0D108BD9-81ED-4DB2-BD59-A6C34878D82A}">
                    <a16:rowId xmlns:a16="http://schemas.microsoft.com/office/drawing/2014/main" val="10006"/>
                  </a:ext>
                </a:extLst>
              </a:tr>
              <a:tr h="475262">
                <a:tc>
                  <a:txBody>
                    <a:bodyPr/>
                    <a:lstStyle/>
                    <a:p>
                      <a:r>
                        <a:rPr lang="en-US" sz="1400" u="none" strike="noStrike" kern="1200" baseline="0" dirty="0">
                          <a:solidFill>
                            <a:srgbClr val="000000"/>
                          </a:solidFill>
                          <a:latin typeface="Arial" pitchFamily="34" charset="0"/>
                          <a:cs typeface="Arial" pitchFamily="34" charset="0"/>
                        </a:rPr>
                        <a:t>Social integration</a:t>
                      </a:r>
                      <a:endParaRPr lang="en-US" sz="1400" dirty="0">
                        <a:solidFill>
                          <a:srgbClr val="000000"/>
                        </a:solidFill>
                        <a:latin typeface="Arial" pitchFamily="34" charset="0"/>
                        <a:cs typeface="Arial" pitchFamily="34" charset="0"/>
                      </a:endParaRPr>
                    </a:p>
                  </a:txBody>
                  <a:tcPr marL="88251" marR="88251"/>
                </a:tc>
                <a:tc>
                  <a:txBody>
                    <a:bodyPr/>
                    <a:lstStyle/>
                    <a:p>
                      <a:r>
                        <a:rPr lang="en-US" sz="1400" u="none" strike="noStrike" kern="1200" baseline="0" dirty="0">
                          <a:solidFill>
                            <a:srgbClr val="000000"/>
                          </a:solidFill>
                          <a:latin typeface="Arial" pitchFamily="34" charset="0"/>
                          <a:cs typeface="Arial" pitchFamily="34" charset="0"/>
                        </a:rPr>
                        <a:t>Internals tend to be more socially integrated at work and report more favorable relationships with their supervisors</a:t>
                      </a:r>
                      <a:endParaRPr lang="en-US" sz="1400" dirty="0">
                        <a:solidFill>
                          <a:srgbClr val="000000"/>
                        </a:solidFill>
                        <a:latin typeface="Arial" pitchFamily="34" charset="0"/>
                        <a:cs typeface="Arial" pitchFamily="34" charset="0"/>
                      </a:endParaRPr>
                    </a:p>
                  </a:txBody>
                  <a:tcPr marL="88251" marR="88251"/>
                </a:tc>
                <a:extLst>
                  <a:ext uri="{0D108BD9-81ED-4DB2-BD59-A6C34878D82A}">
                    <a16:rowId xmlns:a16="http://schemas.microsoft.com/office/drawing/2014/main" val="10007"/>
                  </a:ext>
                </a:extLst>
              </a:tr>
            </a:tbl>
          </a:graphicData>
        </a:graphic>
      </p:graphicFrame>
      <p:sp>
        <p:nvSpPr>
          <p:cNvPr id="2" name="Content Placeholder 1"/>
          <p:cNvSpPr>
            <a:spLocks noGrp="1"/>
          </p:cNvSpPr>
          <p:nvPr>
            <p:ph sz="quarter" idx="11"/>
          </p:nvPr>
        </p:nvSpPr>
        <p:spPr>
          <a:xfrm>
            <a:off x="1397131" y="5559858"/>
            <a:ext cx="9702538" cy="707159"/>
          </a:xfrm>
        </p:spPr>
        <p:txBody>
          <a:bodyPr/>
          <a:lstStyle/>
          <a:p>
            <a:r>
              <a:rPr lang="en-US" sz="2000" b="1" dirty="0"/>
              <a:t>Source: </a:t>
            </a:r>
            <a:r>
              <a:rPr lang="en-US" sz="2000" dirty="0"/>
              <a:t>Adapted from See Ng, T.W.H., Sorensen, K.L., &amp; </a:t>
            </a:r>
            <a:r>
              <a:rPr lang="en-US" sz="2000" dirty="0" err="1"/>
              <a:t>Eby</a:t>
            </a:r>
            <a:r>
              <a:rPr lang="en-US" sz="2000" dirty="0"/>
              <a:t>, L.T. (2006). Locus of Control at Work: A Meta-Analysis, </a:t>
            </a:r>
            <a:r>
              <a:rPr lang="en-US" sz="2000" i="1" dirty="0"/>
              <a:t>Journal of Organizational Behavior, 27, 1057-1087</a:t>
            </a:r>
            <a:endParaRPr lang="en-US" sz="2000" dirty="0"/>
          </a:p>
        </p:txBody>
      </p:sp>
    </p:spTree>
    <p:extLst>
      <p:ext uri="{BB962C8B-B14F-4D97-AF65-F5344CB8AC3E}">
        <p14:creationId xmlns:p14="http://schemas.microsoft.com/office/powerpoint/2010/main" val="2867198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t>Other Important Personality Traits (2 of 2)</a:t>
            </a:r>
            <a:endParaRPr lang="ba-RU" sz="3600" dirty="0"/>
          </a:p>
        </p:txBody>
      </p:sp>
      <p:graphicFrame>
        <p:nvGraphicFramePr>
          <p:cNvPr id="5" name="Table Placeholder 4"/>
          <p:cNvGraphicFramePr>
            <a:graphicFrameLocks noGrp="1"/>
          </p:cNvGraphicFramePr>
          <p:nvPr>
            <p:ph type="tbl" sz="quarter" idx="10"/>
            <p:extLst>
              <p:ext uri="{D42A27DB-BD31-4B8C-83A1-F6EECF244321}">
                <p14:modId xmlns:p14="http://schemas.microsoft.com/office/powerpoint/2010/main" val="2135991320"/>
              </p:ext>
            </p:extLst>
          </p:nvPr>
        </p:nvGraphicFramePr>
        <p:xfrm>
          <a:off x="1781175" y="1095650"/>
          <a:ext cx="8128786" cy="4389120"/>
        </p:xfrm>
        <a:graphic>
          <a:graphicData uri="http://schemas.openxmlformats.org/drawingml/2006/table">
            <a:tbl>
              <a:tblPr firstRow="1" bandRow="1"/>
              <a:tblGrid>
                <a:gridCol w="2334314">
                  <a:extLst>
                    <a:ext uri="{9D8B030D-6E8A-4147-A177-3AD203B41FA5}">
                      <a16:colId xmlns:a16="http://schemas.microsoft.com/office/drawing/2014/main" val="20000"/>
                    </a:ext>
                  </a:extLst>
                </a:gridCol>
                <a:gridCol w="5794472">
                  <a:extLst>
                    <a:ext uri="{9D8B030D-6E8A-4147-A177-3AD203B41FA5}">
                      <a16:colId xmlns:a16="http://schemas.microsoft.com/office/drawing/2014/main" val="20001"/>
                    </a:ext>
                  </a:extLst>
                </a:gridCol>
              </a:tblGrid>
              <a:tr h="215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Machiavellianism</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Traits causing a person to behave in ways to gain power and control the behavior of others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0"/>
                  </a:ext>
                </a:extLst>
              </a:tr>
              <a:tr h="215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Tolerance for risk (or risk propensity)</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The degree to which a person is comfortable with risk and is willing to take chances and make risky decisions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1"/>
                  </a:ext>
                </a:extLst>
              </a:tr>
              <a:tr h="215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Tolerance for ambiguity</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solidFill>
                            <a:srgbClr val="000000"/>
                          </a:solidFill>
                          <a:effectLst/>
                          <a:latin typeface="Arial" pitchFamily="34" charset="0"/>
                          <a:cs typeface="Arial" pitchFamily="34" charset="0"/>
                        </a:rPr>
                        <a:t>Reflects the tendency to view ambiguous situations as either threatening or desirable</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2"/>
                  </a:ext>
                </a:extLst>
              </a:tr>
              <a:tr h="215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Type A personality</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81691" marR="81691"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Impatient, competitive, ambiguous, and uptight</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81691" marR="81691" marT="91440" marB="91440" horzOverflow="overflow"/>
                </a:tc>
                <a:extLst>
                  <a:ext uri="{0D108BD9-81ED-4DB2-BD59-A6C34878D82A}">
                    <a16:rowId xmlns:a16="http://schemas.microsoft.com/office/drawing/2014/main" val="10003"/>
                  </a:ext>
                </a:extLst>
              </a:tr>
              <a:tr h="342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Type B personality</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81691" marR="81691"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More relaxed and easygoing, less overtly competitive than Type A; handles stress less frantically</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81691" marR="81691" marT="91440" marB="91440" horzOverflow="overflow"/>
                </a:tc>
                <a:extLst>
                  <a:ext uri="{0D108BD9-81ED-4DB2-BD59-A6C34878D82A}">
                    <a16:rowId xmlns:a16="http://schemas.microsoft.com/office/drawing/2014/main" val="10004"/>
                  </a:ext>
                </a:extLst>
              </a:tr>
              <a:tr h="10845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Bullying personality</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81691" marR="81691"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Repeated mistreatment of another employee through verbal abuse; conduct that is threatening, humiliating, or intimidating; or sabotage that interferes with the other person’s work.</a:t>
                      </a:r>
                    </a:p>
                  </a:txBody>
                  <a:tcPr marL="81691" marR="81691" marT="91440" marB="91440" horzOverflow="overflow"/>
                </a:tc>
                <a:extLst>
                  <a:ext uri="{0D108BD9-81ED-4DB2-BD59-A6C34878D82A}">
                    <a16:rowId xmlns:a16="http://schemas.microsoft.com/office/drawing/2014/main" val="10005"/>
                  </a:ext>
                </a:extLst>
              </a:tr>
            </a:tbl>
          </a:graphicData>
        </a:graphic>
      </p:graphicFrame>
      <p:sp>
        <p:nvSpPr>
          <p:cNvPr id="6" name="Content Placeholder 3"/>
          <p:cNvSpPr txBox="1">
            <a:spLocks noGrp="1"/>
          </p:cNvSpPr>
          <p:nvPr>
            <p:ph sz="quarter" idx="11"/>
          </p:nvPr>
        </p:nvSpPr>
        <p:spPr bwMode="auto">
          <a:xfrm>
            <a:off x="1904843" y="5594350"/>
            <a:ext cx="834421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624"/>
              </a:spcBef>
            </a:pPr>
            <a:r>
              <a:rPr lang="en-US" sz="2200" dirty="0"/>
              <a:t>The relationship between personality and behavior changes depending on the strength of the situation.</a:t>
            </a:r>
          </a:p>
        </p:txBody>
      </p:sp>
    </p:spTree>
    <p:extLst>
      <p:ext uri="{BB962C8B-B14F-4D97-AF65-F5344CB8AC3E}">
        <p14:creationId xmlns:p14="http://schemas.microsoft.com/office/powerpoint/2010/main" val="2632019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Type A and B Traits</a:t>
            </a:r>
            <a:endParaRPr lang="en-US" sz="3600" dirty="0"/>
          </a:p>
        </p:txBody>
      </p:sp>
      <p:sp>
        <p:nvSpPr>
          <p:cNvPr id="10" name="Text Placeholder 9"/>
          <p:cNvSpPr>
            <a:spLocks noGrp="1"/>
          </p:cNvSpPr>
          <p:nvPr>
            <p:ph type="body" sz="quarter" idx="15"/>
          </p:nvPr>
        </p:nvSpPr>
        <p:spPr>
          <a:xfrm>
            <a:off x="508127" y="1355432"/>
            <a:ext cx="11085562" cy="1926811"/>
          </a:xfrm>
        </p:spPr>
        <p:txBody>
          <a:bodyPr/>
          <a:lstStyle/>
          <a:p>
            <a:pPr marL="0" indent="0">
              <a:lnSpc>
                <a:spcPct val="120000"/>
              </a:lnSpc>
              <a:buNone/>
            </a:pPr>
            <a:r>
              <a:rPr lang="en-US" dirty="0"/>
              <a:t>Figure 3.2</a:t>
            </a:r>
          </a:p>
          <a:p>
            <a:pPr marL="0" indent="0">
              <a:lnSpc>
                <a:spcPct val="120000"/>
              </a:lnSpc>
              <a:buNone/>
            </a:pPr>
            <a:r>
              <a:rPr lang="en-US" dirty="0"/>
              <a:t>Few people have extreme Type A or Type B personality profiles. Instead, people tend toward one type or the other. This is reflected by the overlap between the profiles shown here.</a:t>
            </a:r>
          </a:p>
        </p:txBody>
      </p:sp>
      <p:pic>
        <p:nvPicPr>
          <p:cNvPr id="2050" name="Picture 2" descr="A Venn diagram represents two traits as Type A and Type B. Type A circle reads as follows: More competitive, More devoted to work, Stronger sense of time urgency. Type B circle reads as follows: Less competitive, Less devoted to work, Weaker sense of time urgency."/>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tretch>
            <a:fillRect/>
          </a:stretch>
        </p:blipFill>
        <p:spPr bwMode="auto">
          <a:xfrm>
            <a:off x="3750466" y="3389569"/>
            <a:ext cx="4691069" cy="2786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3793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t>Intelligence (1 of 3)</a:t>
            </a:r>
            <a:endParaRPr lang="ba-RU" sz="3600" dirty="0"/>
          </a:p>
        </p:txBody>
      </p:sp>
      <p:sp>
        <p:nvSpPr>
          <p:cNvPr id="9" name="Text Placeholder 8"/>
          <p:cNvSpPr>
            <a:spLocks noGrp="1"/>
          </p:cNvSpPr>
          <p:nvPr>
            <p:ph type="body" sz="quarter" idx="15"/>
          </p:nvPr>
        </p:nvSpPr>
        <p:spPr>
          <a:xfrm>
            <a:off x="743576" y="1289684"/>
            <a:ext cx="10711543" cy="4922430"/>
          </a:xfrm>
        </p:spPr>
        <p:txBody>
          <a:bodyPr/>
          <a:lstStyle/>
          <a:p>
            <a:r>
              <a:rPr lang="en-US" sz="2600" dirty="0"/>
              <a:t>General mental ability</a:t>
            </a:r>
          </a:p>
          <a:p>
            <a:pPr marL="914400" indent="-449263">
              <a:buFont typeface="Arial" panose="020B0604020202020204" pitchFamily="34" charset="0"/>
              <a:buChar char="–"/>
            </a:pPr>
            <a:r>
              <a:rPr lang="en-US" dirty="0"/>
              <a:t>The capacity to rapidly and fluidly acquire, process, and apply information</a:t>
            </a:r>
          </a:p>
          <a:p>
            <a:r>
              <a:rPr lang="en-US" sz="2600" dirty="0"/>
              <a:t>Information processing capacity</a:t>
            </a:r>
          </a:p>
          <a:p>
            <a:pPr marL="914400" indent="-449263">
              <a:buFont typeface="Arial" panose="020B0604020202020204" pitchFamily="34" charset="0"/>
              <a:buChar char="–"/>
            </a:pPr>
            <a:r>
              <a:rPr lang="en-US" dirty="0"/>
              <a:t>Involves the manner in which individuals process and organize information</a:t>
            </a:r>
          </a:p>
        </p:txBody>
      </p:sp>
    </p:spTree>
    <p:extLst>
      <p:ext uri="{BB962C8B-B14F-4D97-AF65-F5344CB8AC3E}">
        <p14:creationId xmlns:p14="http://schemas.microsoft.com/office/powerpoint/2010/main" val="1044060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t>Intelligence (2 of 3)</a:t>
            </a:r>
            <a:endParaRPr lang="ba-RU" sz="3600" dirty="0"/>
          </a:p>
        </p:txBody>
      </p:sp>
      <p:sp>
        <p:nvSpPr>
          <p:cNvPr id="3" name="Content Placeholder 2"/>
          <p:cNvSpPr>
            <a:spLocks noGrp="1"/>
          </p:cNvSpPr>
          <p:nvPr>
            <p:ph sz="quarter" idx="12"/>
          </p:nvPr>
        </p:nvSpPr>
        <p:spPr>
          <a:xfrm>
            <a:off x="1257299" y="1333500"/>
            <a:ext cx="10296071" cy="584200"/>
          </a:xfrm>
        </p:spPr>
        <p:txBody>
          <a:bodyPr/>
          <a:lstStyle/>
          <a:p>
            <a:pPr marL="457200" indent="-457200">
              <a:buFont typeface="Arial" pitchFamily="34" charset="0"/>
              <a:buChar char="•"/>
            </a:pPr>
            <a:r>
              <a:rPr lang="en-US" dirty="0"/>
              <a:t>Gardner’s Theory of Multiple Intelligences</a:t>
            </a:r>
          </a:p>
        </p:txBody>
      </p:sp>
      <p:graphicFrame>
        <p:nvGraphicFramePr>
          <p:cNvPr id="5" name="Table Placeholder 4"/>
          <p:cNvGraphicFramePr>
            <a:graphicFrameLocks noGrp="1"/>
          </p:cNvGraphicFramePr>
          <p:nvPr>
            <p:ph type="tbl" sz="quarter" idx="10"/>
            <p:extLst>
              <p:ext uri="{D42A27DB-BD31-4B8C-83A1-F6EECF244321}">
                <p14:modId xmlns:p14="http://schemas.microsoft.com/office/powerpoint/2010/main" val="3328143475"/>
              </p:ext>
            </p:extLst>
          </p:nvPr>
        </p:nvGraphicFramePr>
        <p:xfrm>
          <a:off x="1434653" y="1906141"/>
          <a:ext cx="8128080" cy="3200400"/>
        </p:xfrm>
        <a:graphic>
          <a:graphicData uri="http://schemas.openxmlformats.org/drawingml/2006/table">
            <a:tbl>
              <a:tblPr firstRow="1" bandRow="1"/>
              <a:tblGrid>
                <a:gridCol w="3556326">
                  <a:extLst>
                    <a:ext uri="{9D8B030D-6E8A-4147-A177-3AD203B41FA5}">
                      <a16:colId xmlns:a16="http://schemas.microsoft.com/office/drawing/2014/main" val="20000"/>
                    </a:ext>
                  </a:extLst>
                </a:gridCol>
                <a:gridCol w="4571754">
                  <a:extLst>
                    <a:ext uri="{9D8B030D-6E8A-4147-A177-3AD203B41FA5}">
                      <a16:colId xmlns:a16="http://schemas.microsoft.com/office/drawing/2014/main" val="20001"/>
                    </a:ext>
                  </a:extLst>
                </a:gridCol>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Linguistic</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Words and language</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logical-mathematical</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Logic and numbers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Musical</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Music, rhythm, and sound</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extLst>
                  <a:ext uri="{0D108BD9-81ED-4DB2-BD59-A6C34878D82A}">
                    <a16:rowId xmlns:a16="http://schemas.microsoft.com/office/drawing/2014/main" val="10002"/>
                  </a:ext>
                </a:extLst>
              </a:tr>
              <a:tr h="247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bodily-kinesthetic</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Body movement and control</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extLst>
                  <a:ext uri="{0D108BD9-81ED-4DB2-BD59-A6C34878D82A}">
                    <a16:rowId xmlns:a16="http://schemas.microsoft.com/office/drawing/2014/main" val="10003"/>
                  </a:ext>
                </a:extLst>
              </a:tr>
              <a:tr h="2984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spatial-visual</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solidFill>
                            <a:srgbClr val="000000"/>
                          </a:solidFill>
                          <a:effectLst/>
                          <a:latin typeface="Arial" pitchFamily="34" charset="0"/>
                          <a:cs typeface="Arial" pitchFamily="34" charset="0"/>
                        </a:rPr>
                        <a:t>Images and space</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extLst>
                  <a:ext uri="{0D108BD9-81ED-4DB2-BD59-A6C34878D82A}">
                    <a16:rowId xmlns:a16="http://schemas.microsoft.com/office/drawing/2014/main" val="10004"/>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Interpersonal</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solidFill>
                            <a:srgbClr val="000000"/>
                          </a:solidFill>
                          <a:effectLst/>
                          <a:latin typeface="Arial" pitchFamily="34" charset="0"/>
                          <a:cs typeface="Arial" pitchFamily="34" charset="0"/>
                        </a:rPr>
                        <a:t>Other people’s feelings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extLst>
                  <a:ext uri="{0D108BD9-81ED-4DB2-BD59-A6C34878D82A}">
                    <a16:rowId xmlns:a16="http://schemas.microsoft.com/office/drawing/2014/main" val="10005"/>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Intrapersonal</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u="none" strike="noStrike" cap="none" normalizeH="0" baseline="0" dirty="0">
                          <a:ln>
                            <a:noFill/>
                          </a:ln>
                          <a:solidFill>
                            <a:srgbClr val="000000"/>
                          </a:solidFill>
                          <a:effectLst/>
                          <a:latin typeface="Arial" pitchFamily="34" charset="0"/>
                          <a:cs typeface="Arial" pitchFamily="34" charset="0"/>
                        </a:rPr>
                        <a:t>Self-awareness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124457" marR="124457" marT="91440" marB="91440" horzOverflow="overflow"/>
                </a:tc>
                <a:extLst>
                  <a:ext uri="{0D108BD9-81ED-4DB2-BD59-A6C34878D82A}">
                    <a16:rowId xmlns:a16="http://schemas.microsoft.com/office/drawing/2014/main" val="10006"/>
                  </a:ext>
                </a:extLst>
              </a:tr>
            </a:tbl>
          </a:graphicData>
        </a:graphic>
      </p:graphicFrame>
      <p:sp>
        <p:nvSpPr>
          <p:cNvPr id="2" name="Content Placeholder 1"/>
          <p:cNvSpPr>
            <a:spLocks noGrp="1"/>
          </p:cNvSpPr>
          <p:nvPr>
            <p:ph sz="quarter" idx="11"/>
          </p:nvPr>
        </p:nvSpPr>
        <p:spPr>
          <a:xfrm>
            <a:off x="937992" y="5402040"/>
            <a:ext cx="10096500" cy="777875"/>
          </a:xfrm>
        </p:spPr>
        <p:txBody>
          <a:bodyPr/>
          <a:lstStyle/>
          <a:p>
            <a:r>
              <a:rPr lang="en-US" sz="2400" dirty="0"/>
              <a:t>This theory says there is more than one way to be smart. Important for determining different learning preferences.</a:t>
            </a:r>
          </a:p>
        </p:txBody>
      </p:sp>
    </p:spTree>
    <p:extLst>
      <p:ext uri="{BB962C8B-B14F-4D97-AF65-F5344CB8AC3E}">
        <p14:creationId xmlns:p14="http://schemas.microsoft.com/office/powerpoint/2010/main" val="763062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924559"/>
          </a:xfrm>
        </p:spPr>
        <p:txBody>
          <a:bodyPr/>
          <a:lstStyle/>
          <a:p>
            <a:r>
              <a:rPr lang="en-US" sz="3600" dirty="0"/>
              <a:t>Intelligence (3 of 3)</a:t>
            </a:r>
            <a:endParaRPr lang="ba-RU" sz="3600" dirty="0"/>
          </a:p>
        </p:txBody>
      </p:sp>
      <p:sp>
        <p:nvSpPr>
          <p:cNvPr id="9" name="Text Placeholder 8"/>
          <p:cNvSpPr>
            <a:spLocks noGrp="1"/>
          </p:cNvSpPr>
          <p:nvPr>
            <p:ph type="body" sz="quarter" idx="15"/>
          </p:nvPr>
        </p:nvSpPr>
        <p:spPr>
          <a:xfrm>
            <a:off x="743576" y="1323551"/>
            <a:ext cx="10711543" cy="4922430"/>
          </a:xfrm>
        </p:spPr>
        <p:txBody>
          <a:bodyPr/>
          <a:lstStyle/>
          <a:p>
            <a:r>
              <a:rPr lang="en-US" sz="2600" dirty="0"/>
              <a:t>Emotional intelligence (EQ)</a:t>
            </a:r>
          </a:p>
          <a:p>
            <a:pPr marL="914400" lvl="1" indent="-449263">
              <a:spcBef>
                <a:spcPts val="1000"/>
              </a:spcBef>
              <a:buClr>
                <a:srgbClr val="004A78"/>
              </a:buClr>
              <a:buFont typeface="Arial" pitchFamily="34" charset="0"/>
              <a:buChar char="–"/>
              <a:tabLst>
                <a:tab pos="863600" algn="l"/>
              </a:tabLst>
            </a:pPr>
            <a:r>
              <a:rPr lang="en-US" dirty="0">
                <a:solidFill>
                  <a:srgbClr val="000000"/>
                </a:solidFill>
                <a:latin typeface="Arial" charset="0"/>
                <a:ea typeface="Arial" charset="0"/>
                <a:cs typeface="Arial" charset="0"/>
              </a:rPr>
              <a:t>An interpersonal capability that includes the ability to perceive and express emotions, to understand and use them, and to manage emotions in oneself and other people</a:t>
            </a:r>
          </a:p>
          <a:p>
            <a:pPr marL="1371600" lvl="2" indent="-457200">
              <a:lnSpc>
                <a:spcPct val="100000"/>
              </a:lnSpc>
              <a:spcBef>
                <a:spcPct val="20000"/>
              </a:spcBef>
              <a:buClr>
                <a:srgbClr val="004A78"/>
              </a:buClr>
              <a:buFont typeface="Wingdings" pitchFamily="2" charset="2"/>
              <a:buChar char="§"/>
            </a:pPr>
            <a:r>
              <a:rPr lang="en-US" sz="2200" dirty="0">
                <a:solidFill>
                  <a:srgbClr val="000000"/>
                </a:solidFill>
                <a:latin typeface="Arial" pitchFamily="34" charset="0"/>
                <a:ea typeface="Verdana" pitchFamily="34" charset="0"/>
                <a:cs typeface="Arial" pitchFamily="34" charset="0"/>
              </a:rPr>
              <a:t>Self-awareness: being aware of what you’re feeling</a:t>
            </a:r>
          </a:p>
          <a:p>
            <a:pPr marL="1371600" lvl="2" indent="-457200">
              <a:lnSpc>
                <a:spcPct val="100000"/>
              </a:lnSpc>
              <a:spcBef>
                <a:spcPct val="20000"/>
              </a:spcBef>
              <a:buClr>
                <a:srgbClr val="004A78"/>
              </a:buClr>
              <a:buFont typeface="Wingdings" pitchFamily="2" charset="2"/>
              <a:buChar char="§"/>
            </a:pPr>
            <a:r>
              <a:rPr lang="en-US" sz="2200" dirty="0">
                <a:solidFill>
                  <a:srgbClr val="000000"/>
                </a:solidFill>
                <a:latin typeface="Arial" pitchFamily="34" charset="0"/>
                <a:ea typeface="Verdana" pitchFamily="34" charset="0"/>
                <a:cs typeface="Arial" pitchFamily="34" charset="0"/>
              </a:rPr>
              <a:t>Self-motivation: persisting in the face of obstacles, setbacks, and failures.</a:t>
            </a:r>
          </a:p>
          <a:p>
            <a:pPr marL="1371600" lvl="2" indent="-457200">
              <a:lnSpc>
                <a:spcPct val="100000"/>
              </a:lnSpc>
              <a:spcBef>
                <a:spcPct val="20000"/>
              </a:spcBef>
              <a:buClr>
                <a:srgbClr val="004A78"/>
              </a:buClr>
              <a:buFont typeface="Wingdings" pitchFamily="2" charset="2"/>
              <a:buChar char="§"/>
            </a:pPr>
            <a:r>
              <a:rPr lang="en-US" sz="2200" dirty="0">
                <a:solidFill>
                  <a:srgbClr val="000000"/>
                </a:solidFill>
                <a:latin typeface="Arial" pitchFamily="34" charset="0"/>
                <a:ea typeface="Verdana" pitchFamily="34" charset="0"/>
                <a:cs typeface="Arial" pitchFamily="34" charset="0"/>
              </a:rPr>
              <a:t>Self-management: managing your own emotions and impulses</a:t>
            </a:r>
          </a:p>
          <a:p>
            <a:pPr marL="1371600" lvl="2" indent="-457200">
              <a:lnSpc>
                <a:spcPct val="100000"/>
              </a:lnSpc>
              <a:spcBef>
                <a:spcPct val="20000"/>
              </a:spcBef>
              <a:buClr>
                <a:srgbClr val="004A78"/>
              </a:buClr>
              <a:buFont typeface="Wingdings" pitchFamily="2" charset="2"/>
              <a:buChar char="§"/>
            </a:pPr>
            <a:r>
              <a:rPr lang="en-US" sz="2200" dirty="0">
                <a:solidFill>
                  <a:srgbClr val="000000"/>
                </a:solidFill>
                <a:latin typeface="Arial" pitchFamily="34" charset="0"/>
                <a:ea typeface="Verdana" pitchFamily="34" charset="0"/>
                <a:cs typeface="Arial" pitchFamily="34" charset="0"/>
              </a:rPr>
              <a:t>Empathy: sensing how others are feeling</a:t>
            </a:r>
          </a:p>
          <a:p>
            <a:pPr marL="1371600" lvl="2" indent="-457200">
              <a:lnSpc>
                <a:spcPct val="100000"/>
              </a:lnSpc>
              <a:spcBef>
                <a:spcPct val="20000"/>
              </a:spcBef>
              <a:buClr>
                <a:srgbClr val="004A78"/>
              </a:buClr>
              <a:buFont typeface="Wingdings" pitchFamily="2" charset="2"/>
              <a:buChar char="§"/>
            </a:pPr>
            <a:r>
              <a:rPr lang="en-US" sz="2200" dirty="0">
                <a:solidFill>
                  <a:srgbClr val="000000"/>
                </a:solidFill>
                <a:latin typeface="Arial" pitchFamily="34" charset="0"/>
                <a:ea typeface="Verdana" pitchFamily="34" charset="0"/>
                <a:cs typeface="Arial" pitchFamily="34" charset="0"/>
              </a:rPr>
              <a:t>Social skills: effectively handling emotions of others</a:t>
            </a:r>
          </a:p>
        </p:txBody>
      </p:sp>
    </p:spTree>
    <p:extLst>
      <p:ext uri="{BB962C8B-B14F-4D97-AF65-F5344CB8AC3E}">
        <p14:creationId xmlns:p14="http://schemas.microsoft.com/office/powerpoint/2010/main" val="2937935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968375"/>
          </a:xfrm>
        </p:spPr>
        <p:txBody>
          <a:bodyPr/>
          <a:lstStyle/>
          <a:p>
            <a:r>
              <a:rPr lang="en-US" sz="3600" dirty="0"/>
              <a:t>Table 3.4 Matching Intelligence Types with Career Choices (1 of 2)</a:t>
            </a:r>
            <a:endParaRPr lang="ba-RU" sz="3600" dirty="0"/>
          </a:p>
        </p:txBody>
      </p:sp>
      <p:graphicFrame>
        <p:nvGraphicFramePr>
          <p:cNvPr id="5" name="Table Placeholder 4"/>
          <p:cNvGraphicFramePr>
            <a:graphicFrameLocks noGrp="1"/>
          </p:cNvGraphicFramePr>
          <p:nvPr>
            <p:ph type="tbl" sz="quarter" idx="10"/>
            <p:extLst>
              <p:ext uri="{D42A27DB-BD31-4B8C-83A1-F6EECF244321}">
                <p14:modId xmlns:p14="http://schemas.microsoft.com/office/powerpoint/2010/main" val="3276441119"/>
              </p:ext>
            </p:extLst>
          </p:nvPr>
        </p:nvGraphicFramePr>
        <p:xfrm>
          <a:off x="1090298" y="1483178"/>
          <a:ext cx="10448559" cy="3230880"/>
        </p:xfrm>
        <a:graphic>
          <a:graphicData uri="http://schemas.openxmlformats.org/drawingml/2006/table">
            <a:tbl>
              <a:tblPr firstRow="1" bandRow="1"/>
              <a:tblGrid>
                <a:gridCol w="4236445">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3367314">
                  <a:extLst>
                    <a:ext uri="{9D8B030D-6E8A-4147-A177-3AD203B41FA5}">
                      <a16:colId xmlns:a16="http://schemas.microsoft.com/office/drawing/2014/main" val="20002"/>
                    </a:ext>
                  </a:extLst>
                </a:gridCol>
              </a:tblGrid>
              <a:tr h="266700">
                <a:tc>
                  <a:txBody>
                    <a:bodyPr/>
                    <a:lstStyle/>
                    <a:p>
                      <a:pPr algn="ctr"/>
                      <a:r>
                        <a:rPr lang="en-US" sz="1400" b="1" dirty="0">
                          <a:solidFill>
                            <a:srgbClr val="000000"/>
                          </a:solidFill>
                          <a:latin typeface="Arial" pitchFamily="34" charset="0"/>
                          <a:cs typeface="Arial" pitchFamily="34" charset="0"/>
                        </a:rPr>
                        <a:t>Type of Intelligence</a:t>
                      </a:r>
                    </a:p>
                  </a:txBody>
                  <a:tcPr marL="88251" marR="88251" anchor="ctr"/>
                </a:tc>
                <a:tc>
                  <a:txBody>
                    <a:bodyPr/>
                    <a:lstStyle/>
                    <a:p>
                      <a:pPr algn="ctr"/>
                      <a:r>
                        <a:rPr lang="en-US" sz="1400" b="1" dirty="0">
                          <a:solidFill>
                            <a:srgbClr val="000000"/>
                          </a:solidFill>
                          <a:latin typeface="Arial" pitchFamily="34" charset="0"/>
                          <a:cs typeface="Arial" pitchFamily="34" charset="0"/>
                        </a:rPr>
                        <a:t>Related Careers</a:t>
                      </a:r>
                    </a:p>
                  </a:txBody>
                  <a:tcPr marL="88251" marR="88251" anchor="ctr"/>
                </a:tc>
                <a:tc>
                  <a:txBody>
                    <a:bodyPr/>
                    <a:lstStyle/>
                    <a:p>
                      <a:pPr algn="ctr"/>
                      <a:r>
                        <a:rPr lang="en-US" sz="1400" b="1" dirty="0">
                          <a:solidFill>
                            <a:srgbClr val="000000"/>
                          </a:solidFill>
                          <a:latin typeface="Arial" pitchFamily="34" charset="0"/>
                          <a:cs typeface="Arial" pitchFamily="34" charset="0"/>
                        </a:rPr>
                        <a:t>Preferred Learning Style </a:t>
                      </a:r>
                    </a:p>
                  </a:txBody>
                  <a:tcPr marL="88251" marR="88251" anchor="ctr"/>
                </a:tc>
                <a:extLst>
                  <a:ext uri="{0D108BD9-81ED-4DB2-BD59-A6C34878D82A}">
                    <a16:rowId xmlns:a16="http://schemas.microsoft.com/office/drawing/2014/main" val="10000"/>
                  </a:ext>
                </a:extLst>
              </a:tr>
              <a:tr h="592365">
                <a:tc>
                  <a:txBody>
                    <a:bodyPr/>
                    <a:lstStyle/>
                    <a:p>
                      <a:r>
                        <a:rPr lang="en-US" sz="1400" dirty="0" err="1">
                          <a:solidFill>
                            <a:srgbClr val="000000"/>
                          </a:solidFill>
                          <a:latin typeface="Arial" pitchFamily="34" charset="0"/>
                          <a:cs typeface="Arial" pitchFamily="34" charset="0"/>
                        </a:rPr>
                        <a:t>Bodily-Kinesthetic:physical</a:t>
                      </a:r>
                      <a:r>
                        <a:rPr lang="en-US" sz="1400" dirty="0">
                          <a:solidFill>
                            <a:srgbClr val="000000"/>
                          </a:solidFill>
                          <a:latin typeface="Arial" pitchFamily="34" charset="0"/>
                          <a:cs typeface="Arial" pitchFamily="34" charset="0"/>
                        </a:rPr>
                        <a:t> agility and balance; body control; hand-eye coordination</a:t>
                      </a:r>
                    </a:p>
                  </a:txBody>
                  <a:tcPr marL="88251" marR="88251"/>
                </a:tc>
                <a:tc>
                  <a:txBody>
                    <a:bodyPr/>
                    <a:lstStyle/>
                    <a:p>
                      <a:r>
                        <a:rPr lang="en-US" sz="1400" u="none" strike="noStrike" kern="1200" baseline="0" dirty="0">
                          <a:solidFill>
                            <a:srgbClr val="000000"/>
                          </a:solidFill>
                          <a:latin typeface="Arial" pitchFamily="34" charset="0"/>
                          <a:cs typeface="Arial" pitchFamily="34" charset="0"/>
                        </a:rPr>
                        <a:t>Athletes, firefighters, chefs, actors, gardeners</a:t>
                      </a:r>
                    </a:p>
                    <a:p>
                      <a:endParaRPr lang="en-US" sz="1400" u="none" strike="noStrike" kern="1200" baseline="0" dirty="0">
                        <a:solidFill>
                          <a:srgbClr val="000000"/>
                        </a:solidFill>
                        <a:latin typeface="Arial" pitchFamily="34" charset="0"/>
                        <a:cs typeface="Arial" pitchFamily="34" charset="0"/>
                      </a:endParaRPr>
                    </a:p>
                  </a:txBody>
                  <a:tcPr marL="88251" marR="88251"/>
                </a:tc>
                <a:tc>
                  <a:txBody>
                    <a:bodyPr/>
                    <a:lstStyle/>
                    <a:p>
                      <a:r>
                        <a:rPr lang="en-US" sz="1400" dirty="0">
                          <a:solidFill>
                            <a:srgbClr val="000000"/>
                          </a:solidFill>
                          <a:latin typeface="Arial" pitchFamily="34" charset="0"/>
                          <a:cs typeface="Arial" pitchFamily="34" charset="0"/>
                        </a:rPr>
                        <a:t>Touch and feel, physical experience</a:t>
                      </a:r>
                    </a:p>
                  </a:txBody>
                  <a:tcPr marL="88251" marR="88251"/>
                </a:tc>
                <a:extLst>
                  <a:ext uri="{0D108BD9-81ED-4DB2-BD59-A6C34878D82A}">
                    <a16:rowId xmlns:a16="http://schemas.microsoft.com/office/drawing/2014/main" val="10001"/>
                  </a:ext>
                </a:extLst>
              </a:tr>
              <a:tr h="804273">
                <a:tc>
                  <a:txBody>
                    <a:bodyPr/>
                    <a:lstStyle/>
                    <a:p>
                      <a:r>
                        <a:rPr lang="en-US" sz="1400" dirty="0">
                          <a:solidFill>
                            <a:srgbClr val="000000"/>
                          </a:solidFill>
                          <a:latin typeface="Arial" pitchFamily="34" charset="0"/>
                          <a:cs typeface="Arial" pitchFamily="34" charset="0"/>
                        </a:rPr>
                        <a:t>Interpersonal: ability to relate to others and perceive their feelings; interprets behaviors of others; relates to emotional intelligence</a:t>
                      </a:r>
                    </a:p>
                    <a:p>
                      <a:endParaRPr lang="en-US" sz="1400" dirty="0">
                        <a:solidFill>
                          <a:srgbClr val="000000"/>
                        </a:solidFill>
                        <a:latin typeface="Arial" pitchFamily="34" charset="0"/>
                        <a:cs typeface="Arial" pitchFamily="34" charset="0"/>
                      </a:endParaRPr>
                    </a:p>
                  </a:txBody>
                  <a:tcPr marL="88251" marR="88251"/>
                </a:tc>
                <a:tc>
                  <a:txBody>
                    <a:bodyPr/>
                    <a:lstStyle/>
                    <a:p>
                      <a:r>
                        <a:rPr lang="en-US" sz="1400" dirty="0">
                          <a:solidFill>
                            <a:srgbClr val="000000"/>
                          </a:solidFill>
                          <a:latin typeface="Arial" pitchFamily="34" charset="0"/>
                          <a:cs typeface="Arial" pitchFamily="34" charset="0"/>
                        </a:rPr>
                        <a:t>Psychologists, doctors, educators, salespeople, politicians</a:t>
                      </a:r>
                    </a:p>
                  </a:txBody>
                  <a:tcPr marL="88251" marR="88251"/>
                </a:tc>
                <a:tc>
                  <a:txBody>
                    <a:bodyPr/>
                    <a:lstStyle/>
                    <a:p>
                      <a:r>
                        <a:rPr lang="en-US" sz="1400" dirty="0">
                          <a:solidFill>
                            <a:srgbClr val="000000"/>
                          </a:solidFill>
                          <a:latin typeface="Arial" pitchFamily="34" charset="0"/>
                          <a:cs typeface="Arial" pitchFamily="34" charset="0"/>
                        </a:rPr>
                        <a:t>Human contact, teamwork</a:t>
                      </a:r>
                    </a:p>
                    <a:p>
                      <a:endParaRPr lang="en-US" sz="1400" dirty="0">
                        <a:solidFill>
                          <a:srgbClr val="000000"/>
                        </a:solidFill>
                        <a:latin typeface="Arial" pitchFamily="34" charset="0"/>
                        <a:cs typeface="Arial" pitchFamily="34" charset="0"/>
                      </a:endParaRPr>
                    </a:p>
                  </a:txBody>
                  <a:tcPr marL="88251" marR="88251"/>
                </a:tc>
                <a:extLst>
                  <a:ext uri="{0D108BD9-81ED-4DB2-BD59-A6C34878D82A}">
                    <a16:rowId xmlns:a16="http://schemas.microsoft.com/office/drawing/2014/main" val="10002"/>
                  </a:ext>
                </a:extLst>
              </a:tr>
              <a:tr h="508000">
                <a:tc>
                  <a:txBody>
                    <a:bodyPr/>
                    <a:lstStyle/>
                    <a:p>
                      <a:r>
                        <a:rPr lang="en-US" sz="1400" dirty="0">
                          <a:solidFill>
                            <a:srgbClr val="000000"/>
                          </a:solidFill>
                          <a:latin typeface="Arial" pitchFamily="34" charset="0"/>
                          <a:cs typeface="Arial" pitchFamily="34" charset="0"/>
                        </a:rPr>
                        <a:t>Intrapersonal: self-awareness; understands oneself and one’s relationship to others and to the world; relates to emotional intelligence</a:t>
                      </a:r>
                    </a:p>
                  </a:txBody>
                  <a:tcPr marL="88251" marR="88251"/>
                </a:tc>
                <a:tc>
                  <a:txBody>
                    <a:bodyPr/>
                    <a:lstStyle/>
                    <a:p>
                      <a:r>
                        <a:rPr lang="en-US" sz="1400" dirty="0">
                          <a:solidFill>
                            <a:srgbClr val="000000"/>
                          </a:solidFill>
                          <a:latin typeface="Arial" pitchFamily="34" charset="0"/>
                          <a:cs typeface="Arial" pitchFamily="34" charset="0"/>
                        </a:rPr>
                        <a:t>Related to success in almost all careers</a:t>
                      </a:r>
                    </a:p>
                    <a:p>
                      <a:endParaRPr lang="en-US" sz="1400" dirty="0">
                        <a:solidFill>
                          <a:srgbClr val="000000"/>
                        </a:solidFill>
                        <a:latin typeface="Arial" pitchFamily="34" charset="0"/>
                        <a:cs typeface="Arial" pitchFamily="34" charset="0"/>
                      </a:endParaRPr>
                    </a:p>
                  </a:txBody>
                  <a:tcPr marL="88251" marR="88251"/>
                </a:tc>
                <a:tc>
                  <a:txBody>
                    <a:bodyPr/>
                    <a:lstStyle/>
                    <a:p>
                      <a:r>
                        <a:rPr lang="en-US" sz="1400" dirty="0">
                          <a:solidFill>
                            <a:srgbClr val="000000"/>
                          </a:solidFill>
                          <a:latin typeface="Arial" pitchFamily="34" charset="0"/>
                          <a:cs typeface="Arial" pitchFamily="34" charset="0"/>
                        </a:rPr>
                        <a:t>Self-reflection, self-discovery</a:t>
                      </a:r>
                    </a:p>
                  </a:txBody>
                  <a:tcPr marL="88251" marR="88251"/>
                </a:tc>
                <a:extLst>
                  <a:ext uri="{0D108BD9-81ED-4DB2-BD59-A6C34878D82A}">
                    <a16:rowId xmlns:a16="http://schemas.microsoft.com/office/drawing/2014/main" val="10003"/>
                  </a:ext>
                </a:extLst>
              </a:tr>
              <a:tr h="339795">
                <a:tc>
                  <a:txBody>
                    <a:bodyPr/>
                    <a:lstStyle/>
                    <a:p>
                      <a:r>
                        <a:rPr lang="en-US" sz="1400" b="0" dirty="0">
                          <a:solidFill>
                            <a:srgbClr val="000000"/>
                          </a:solidFill>
                          <a:latin typeface="Arial" pitchFamily="34" charset="0"/>
                          <a:cs typeface="Arial" pitchFamily="34" charset="0"/>
                        </a:rPr>
                        <a:t>Linguistic: verbal and written language; explaining and interpreting ideas and information</a:t>
                      </a:r>
                    </a:p>
                  </a:txBody>
                  <a:tcPr marL="88251" marR="88251"/>
                </a:tc>
                <a:tc>
                  <a:txBody>
                    <a:bodyPr/>
                    <a:lstStyle/>
                    <a:p>
                      <a:r>
                        <a:rPr lang="en-US" sz="1400" b="0" dirty="0">
                          <a:solidFill>
                            <a:srgbClr val="000000"/>
                          </a:solidFill>
                          <a:latin typeface="Arial" pitchFamily="34" charset="0"/>
                          <a:cs typeface="Arial" pitchFamily="34" charset="0"/>
                        </a:rPr>
                        <a:t>Authors, speakers, lawyers, TV and radio hosts, translators</a:t>
                      </a:r>
                    </a:p>
                  </a:txBody>
                  <a:tcPr marL="88251" marR="88251"/>
                </a:tc>
                <a:tc>
                  <a:txBody>
                    <a:bodyPr/>
                    <a:lstStyle/>
                    <a:p>
                      <a:r>
                        <a:rPr lang="en-US" sz="1400" dirty="0">
                          <a:solidFill>
                            <a:srgbClr val="000000"/>
                          </a:solidFill>
                          <a:latin typeface="Arial" pitchFamily="34" charset="0"/>
                          <a:cs typeface="Arial" pitchFamily="34" charset="0"/>
                        </a:rPr>
                        <a:t>Verbal and written words and language</a:t>
                      </a:r>
                    </a:p>
                  </a:txBody>
                  <a:tcPr marL="88251" marR="88251"/>
                </a:tc>
                <a:extLst>
                  <a:ext uri="{0D108BD9-81ED-4DB2-BD59-A6C34878D82A}">
                    <a16:rowId xmlns:a16="http://schemas.microsoft.com/office/drawing/2014/main" val="10004"/>
                  </a:ext>
                </a:extLst>
              </a:tr>
            </a:tbl>
          </a:graphicData>
        </a:graphic>
      </p:graphicFrame>
      <p:sp>
        <p:nvSpPr>
          <p:cNvPr id="2" name="Content Placeholder 1"/>
          <p:cNvSpPr>
            <a:spLocks noGrp="1"/>
          </p:cNvSpPr>
          <p:nvPr>
            <p:ph sz="quarter" idx="11"/>
          </p:nvPr>
        </p:nvSpPr>
        <p:spPr>
          <a:xfrm>
            <a:off x="1397131" y="5104678"/>
            <a:ext cx="9702538" cy="707159"/>
          </a:xfrm>
        </p:spPr>
        <p:txBody>
          <a:bodyPr/>
          <a:lstStyle/>
          <a:p>
            <a:r>
              <a:rPr lang="en-US" sz="2000" b="1" dirty="0"/>
              <a:t>Source: </a:t>
            </a:r>
            <a:r>
              <a:rPr lang="en-US" sz="1600" dirty="0"/>
              <a:t>Based on Gardner, H. (1983). Frames of Mind. New York: Basic Books; Gardner, H. (1993a). Multiple Intelligences: The Theory in Practice. NY: Basic Books; Gardner, H. (1993b). Creating Minds. NY: Basic Books; Marks-</a:t>
            </a:r>
            <a:r>
              <a:rPr lang="en-US" sz="1600" dirty="0" err="1"/>
              <a:t>Tarlow</a:t>
            </a:r>
            <a:r>
              <a:rPr lang="en-US" sz="1600" dirty="0"/>
              <a:t>, T. (1995). Creativity Inside Out: Learning Through Multiple Intelligences. Reading, MA: Addison-Wesley.</a:t>
            </a:r>
          </a:p>
          <a:p>
            <a:endParaRPr lang="en-US" sz="2000" dirty="0"/>
          </a:p>
        </p:txBody>
      </p:sp>
    </p:spTree>
    <p:extLst>
      <p:ext uri="{BB962C8B-B14F-4D97-AF65-F5344CB8AC3E}">
        <p14:creationId xmlns:p14="http://schemas.microsoft.com/office/powerpoint/2010/main" val="305089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968375"/>
          </a:xfrm>
        </p:spPr>
        <p:txBody>
          <a:bodyPr/>
          <a:lstStyle/>
          <a:p>
            <a:r>
              <a:rPr lang="en-US" sz="3600" dirty="0"/>
              <a:t>Table 3.4 Matching Intelligence Types with Career Choices (2 of 2)</a:t>
            </a:r>
            <a:endParaRPr lang="ba-RU" sz="3600" dirty="0"/>
          </a:p>
        </p:txBody>
      </p:sp>
      <p:graphicFrame>
        <p:nvGraphicFramePr>
          <p:cNvPr id="5" name="Table Placeholder 4"/>
          <p:cNvGraphicFramePr>
            <a:graphicFrameLocks noGrp="1"/>
          </p:cNvGraphicFramePr>
          <p:nvPr>
            <p:ph type="tbl" sz="quarter" idx="10"/>
            <p:extLst>
              <p:ext uri="{D42A27DB-BD31-4B8C-83A1-F6EECF244321}">
                <p14:modId xmlns:p14="http://schemas.microsoft.com/office/powerpoint/2010/main" val="2711434425"/>
              </p:ext>
            </p:extLst>
          </p:nvPr>
        </p:nvGraphicFramePr>
        <p:xfrm>
          <a:off x="1090298" y="1483178"/>
          <a:ext cx="10448559" cy="2820308"/>
        </p:xfrm>
        <a:graphic>
          <a:graphicData uri="http://schemas.openxmlformats.org/drawingml/2006/table">
            <a:tbl>
              <a:tblPr firstRow="1" bandRow="1"/>
              <a:tblGrid>
                <a:gridCol w="4236445">
                  <a:extLst>
                    <a:ext uri="{9D8B030D-6E8A-4147-A177-3AD203B41FA5}">
                      <a16:colId xmlns:a16="http://schemas.microsoft.com/office/drawing/2014/main" val="20000"/>
                    </a:ext>
                  </a:extLst>
                </a:gridCol>
                <a:gridCol w="2844800">
                  <a:extLst>
                    <a:ext uri="{9D8B030D-6E8A-4147-A177-3AD203B41FA5}">
                      <a16:colId xmlns:a16="http://schemas.microsoft.com/office/drawing/2014/main" val="20001"/>
                    </a:ext>
                  </a:extLst>
                </a:gridCol>
                <a:gridCol w="3367314">
                  <a:extLst>
                    <a:ext uri="{9D8B030D-6E8A-4147-A177-3AD203B41FA5}">
                      <a16:colId xmlns:a16="http://schemas.microsoft.com/office/drawing/2014/main" val="20002"/>
                    </a:ext>
                  </a:extLst>
                </a:gridCol>
              </a:tblGrid>
              <a:tr h="266700">
                <a:tc>
                  <a:txBody>
                    <a:bodyPr/>
                    <a:lstStyle/>
                    <a:p>
                      <a:pPr algn="ctr"/>
                      <a:r>
                        <a:rPr lang="en-US" sz="1400" b="1" dirty="0">
                          <a:solidFill>
                            <a:srgbClr val="000000"/>
                          </a:solidFill>
                          <a:latin typeface="Arial" pitchFamily="34" charset="0"/>
                          <a:cs typeface="Arial" pitchFamily="34" charset="0"/>
                        </a:rPr>
                        <a:t>Type of Intelligence</a:t>
                      </a:r>
                    </a:p>
                  </a:txBody>
                  <a:tcPr marL="88251" marR="88251" anchor="ctr"/>
                </a:tc>
                <a:tc>
                  <a:txBody>
                    <a:bodyPr/>
                    <a:lstStyle/>
                    <a:p>
                      <a:pPr algn="ctr"/>
                      <a:r>
                        <a:rPr lang="en-US" sz="1400" b="1" dirty="0">
                          <a:solidFill>
                            <a:srgbClr val="000000"/>
                          </a:solidFill>
                          <a:latin typeface="Arial" pitchFamily="34" charset="0"/>
                          <a:cs typeface="Arial" pitchFamily="34" charset="0"/>
                        </a:rPr>
                        <a:t>Related Careers</a:t>
                      </a:r>
                    </a:p>
                  </a:txBody>
                  <a:tcPr marL="88251" marR="88251" anchor="ctr"/>
                </a:tc>
                <a:tc>
                  <a:txBody>
                    <a:bodyPr/>
                    <a:lstStyle/>
                    <a:p>
                      <a:pPr algn="ctr"/>
                      <a:r>
                        <a:rPr lang="en-US" sz="1400" b="1" dirty="0">
                          <a:solidFill>
                            <a:srgbClr val="000000"/>
                          </a:solidFill>
                          <a:latin typeface="Arial" pitchFamily="34" charset="0"/>
                          <a:cs typeface="Arial" pitchFamily="34" charset="0"/>
                        </a:rPr>
                        <a:t>Preferred Learning Style </a:t>
                      </a:r>
                    </a:p>
                  </a:txBody>
                  <a:tcPr marL="88251" marR="88251" anchor="ctr"/>
                </a:tc>
                <a:extLst>
                  <a:ext uri="{0D108BD9-81ED-4DB2-BD59-A6C34878D82A}">
                    <a16:rowId xmlns:a16="http://schemas.microsoft.com/office/drawing/2014/main" val="10000"/>
                  </a:ext>
                </a:extLst>
              </a:tr>
              <a:tr h="839108">
                <a:tc>
                  <a:txBody>
                    <a:bodyPr/>
                    <a:lstStyle/>
                    <a:p>
                      <a:r>
                        <a:rPr lang="en-US" sz="1400" dirty="0">
                          <a:solidFill>
                            <a:srgbClr val="000000"/>
                          </a:solidFill>
                          <a:latin typeface="Arial" pitchFamily="34" charset="0"/>
                          <a:cs typeface="Arial" pitchFamily="34" charset="0"/>
                        </a:rPr>
                        <a:t>Logical-Mathematical: logic and pattern detection; analytical; problem solving; excels at math</a:t>
                      </a:r>
                    </a:p>
                    <a:p>
                      <a:endParaRPr lang="en-US" sz="1400" dirty="0">
                        <a:solidFill>
                          <a:srgbClr val="000000"/>
                        </a:solidFill>
                        <a:latin typeface="Arial" pitchFamily="34" charset="0"/>
                        <a:cs typeface="Arial" pitchFamily="34" charset="0"/>
                      </a:endParaRPr>
                    </a:p>
                  </a:txBody>
                  <a:tcPr marL="88251" marR="88251"/>
                </a:tc>
                <a:tc>
                  <a:txBody>
                    <a:bodyPr/>
                    <a:lstStyle/>
                    <a:p>
                      <a:r>
                        <a:rPr lang="en-US" sz="1400" u="none" strike="noStrike" kern="1200" baseline="0" dirty="0">
                          <a:solidFill>
                            <a:srgbClr val="000000"/>
                          </a:solidFill>
                          <a:latin typeface="Arial" pitchFamily="34" charset="0"/>
                          <a:cs typeface="Arial" pitchFamily="34" charset="0"/>
                        </a:rPr>
                        <a:t>Engineers, directors, scientists, researchers, accountants, statisticians</a:t>
                      </a:r>
                    </a:p>
                  </a:txBody>
                  <a:tcPr marL="88251" marR="88251"/>
                </a:tc>
                <a:tc>
                  <a:txBody>
                    <a:bodyPr/>
                    <a:lstStyle/>
                    <a:p>
                      <a:r>
                        <a:rPr lang="en-US" sz="1400" dirty="0">
                          <a:solidFill>
                            <a:srgbClr val="000000"/>
                          </a:solidFill>
                          <a:latin typeface="Arial" pitchFamily="34" charset="0"/>
                          <a:cs typeface="Arial" pitchFamily="34" charset="0"/>
                        </a:rPr>
                        <a:t>Logic and numbers</a:t>
                      </a:r>
                    </a:p>
                  </a:txBody>
                  <a:tcPr marL="88251" marR="88251"/>
                </a:tc>
                <a:extLst>
                  <a:ext uri="{0D108BD9-81ED-4DB2-BD59-A6C34878D82A}">
                    <a16:rowId xmlns:a16="http://schemas.microsoft.com/office/drawing/2014/main" val="10001"/>
                  </a:ext>
                </a:extLst>
              </a:tr>
              <a:tr h="804273">
                <a:tc>
                  <a:txBody>
                    <a:bodyPr/>
                    <a:lstStyle/>
                    <a:p>
                      <a:r>
                        <a:rPr lang="en-US" sz="1400" dirty="0" err="1">
                          <a:solidFill>
                            <a:srgbClr val="000000"/>
                          </a:solidFill>
                          <a:latin typeface="Arial" pitchFamily="34" charset="0"/>
                          <a:cs typeface="Arial" pitchFamily="34" charset="0"/>
                        </a:rPr>
                        <a:t>Musical:recognition</a:t>
                      </a:r>
                      <a:r>
                        <a:rPr lang="en-US" sz="1400" dirty="0">
                          <a:solidFill>
                            <a:srgbClr val="000000"/>
                          </a:solidFill>
                          <a:latin typeface="Arial" pitchFamily="34" charset="0"/>
                          <a:cs typeface="Arial" pitchFamily="34" charset="0"/>
                        </a:rPr>
                        <a:t> of rhythm and tonal patterns; musical ability; high awareness and use of sound</a:t>
                      </a:r>
                    </a:p>
                    <a:p>
                      <a:endParaRPr lang="en-US" sz="1400" dirty="0">
                        <a:solidFill>
                          <a:srgbClr val="000000"/>
                        </a:solidFill>
                        <a:latin typeface="Arial" pitchFamily="34" charset="0"/>
                        <a:cs typeface="Arial" pitchFamily="34" charset="0"/>
                      </a:endParaRPr>
                    </a:p>
                  </a:txBody>
                  <a:tcPr marL="88251" marR="88251"/>
                </a:tc>
                <a:tc>
                  <a:txBody>
                    <a:bodyPr/>
                    <a:lstStyle/>
                    <a:p>
                      <a:r>
                        <a:rPr lang="en-US" sz="1400" dirty="0">
                          <a:solidFill>
                            <a:srgbClr val="000000"/>
                          </a:solidFill>
                          <a:latin typeface="Arial" pitchFamily="34" charset="0"/>
                          <a:cs typeface="Arial" pitchFamily="34" charset="0"/>
                        </a:rPr>
                        <a:t>Musicians, DJs, music teachers, acoustic engineers, music producers, composers</a:t>
                      </a:r>
                    </a:p>
                    <a:p>
                      <a:endParaRPr lang="en-US" sz="1400" dirty="0">
                        <a:solidFill>
                          <a:srgbClr val="000000"/>
                        </a:solidFill>
                        <a:latin typeface="Arial" pitchFamily="34" charset="0"/>
                        <a:cs typeface="Arial" pitchFamily="34" charset="0"/>
                      </a:endParaRPr>
                    </a:p>
                  </a:txBody>
                  <a:tcPr marL="88251" marR="88251"/>
                </a:tc>
                <a:tc>
                  <a:txBody>
                    <a:bodyPr/>
                    <a:lstStyle/>
                    <a:p>
                      <a:r>
                        <a:rPr lang="en-US" sz="1400" dirty="0">
                          <a:solidFill>
                            <a:srgbClr val="000000"/>
                          </a:solidFill>
                          <a:latin typeface="Arial" pitchFamily="34" charset="0"/>
                          <a:cs typeface="Arial" pitchFamily="34" charset="0"/>
                        </a:rPr>
                        <a:t>Music,</a:t>
                      </a:r>
                      <a:r>
                        <a:rPr lang="en-US" sz="1400" baseline="0" dirty="0">
                          <a:solidFill>
                            <a:srgbClr val="000000"/>
                          </a:solidFill>
                          <a:latin typeface="Arial" pitchFamily="34" charset="0"/>
                          <a:cs typeface="Arial" pitchFamily="34" charset="0"/>
                        </a:rPr>
                        <a:t> Sounds, and rhythm</a:t>
                      </a:r>
                      <a:endParaRPr lang="en-US" sz="1400" dirty="0">
                        <a:solidFill>
                          <a:srgbClr val="000000"/>
                        </a:solidFill>
                        <a:latin typeface="Arial" pitchFamily="34" charset="0"/>
                        <a:cs typeface="Arial" pitchFamily="34" charset="0"/>
                      </a:endParaRPr>
                    </a:p>
                  </a:txBody>
                  <a:tcPr marL="88251" marR="88251"/>
                </a:tc>
                <a:extLst>
                  <a:ext uri="{0D108BD9-81ED-4DB2-BD59-A6C34878D82A}">
                    <a16:rowId xmlns:a16="http://schemas.microsoft.com/office/drawing/2014/main" val="10002"/>
                  </a:ext>
                </a:extLst>
              </a:tr>
              <a:tr h="508000">
                <a:tc>
                  <a:txBody>
                    <a:bodyPr/>
                    <a:lstStyle/>
                    <a:p>
                      <a:r>
                        <a:rPr lang="en-US" sz="1400" dirty="0">
                          <a:solidFill>
                            <a:srgbClr val="000000"/>
                          </a:solidFill>
                          <a:latin typeface="Arial" pitchFamily="34" charset="0"/>
                          <a:cs typeface="Arial" pitchFamily="34" charset="0"/>
                        </a:rPr>
                        <a:t>Spatial-Visual: creation and interpretation of visual images; visual and special perception</a:t>
                      </a:r>
                    </a:p>
                  </a:txBody>
                  <a:tcPr marL="88251" marR="8825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pitchFamily="34" charset="0"/>
                          <a:cs typeface="Arial" pitchFamily="34" charset="0"/>
                        </a:rPr>
                        <a:t>Artists, engineers, photographers, inventors, beauty consultants</a:t>
                      </a:r>
                    </a:p>
                    <a:p>
                      <a:endParaRPr lang="en-US" sz="1400" dirty="0">
                        <a:solidFill>
                          <a:srgbClr val="000000"/>
                        </a:solidFill>
                        <a:latin typeface="Arial" pitchFamily="34" charset="0"/>
                        <a:cs typeface="Arial" pitchFamily="34" charset="0"/>
                      </a:endParaRPr>
                    </a:p>
                  </a:txBody>
                  <a:tcPr marL="88251" marR="8825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rial" pitchFamily="34" charset="0"/>
                          <a:cs typeface="Arial" pitchFamily="34" charset="0"/>
                        </a:rPr>
                        <a:t>Pictures, shapes, visually</a:t>
                      </a:r>
                    </a:p>
                    <a:p>
                      <a:endParaRPr lang="en-US" sz="1400" dirty="0">
                        <a:solidFill>
                          <a:srgbClr val="000000"/>
                        </a:solidFill>
                        <a:latin typeface="Arial" pitchFamily="34" charset="0"/>
                        <a:cs typeface="Arial" pitchFamily="34" charset="0"/>
                      </a:endParaRPr>
                    </a:p>
                  </a:txBody>
                  <a:tcPr marL="88251" marR="88251"/>
                </a:tc>
                <a:extLst>
                  <a:ext uri="{0D108BD9-81ED-4DB2-BD59-A6C34878D82A}">
                    <a16:rowId xmlns:a16="http://schemas.microsoft.com/office/drawing/2014/main" val="10003"/>
                  </a:ext>
                </a:extLst>
              </a:tr>
            </a:tbl>
          </a:graphicData>
        </a:graphic>
      </p:graphicFrame>
      <p:sp>
        <p:nvSpPr>
          <p:cNvPr id="2" name="Content Placeholder 1"/>
          <p:cNvSpPr>
            <a:spLocks noGrp="1"/>
          </p:cNvSpPr>
          <p:nvPr>
            <p:ph sz="quarter" idx="11"/>
          </p:nvPr>
        </p:nvSpPr>
        <p:spPr>
          <a:xfrm>
            <a:off x="1397131" y="4892201"/>
            <a:ext cx="9702538" cy="707159"/>
          </a:xfrm>
        </p:spPr>
        <p:txBody>
          <a:bodyPr/>
          <a:lstStyle/>
          <a:p>
            <a:r>
              <a:rPr lang="en-US" sz="2000" b="1" dirty="0"/>
              <a:t>Source: </a:t>
            </a:r>
            <a:r>
              <a:rPr lang="en-US" sz="1600" dirty="0"/>
              <a:t>Based on Gardner, H. (1983). Frames of Mind. New York: Basic Books; Gardner, H. (1993a). Multiple Intelligences: The Theory in Practice. NY: Basic Books; Gardner, H. (1993b). Creating Minds. NY: Basic Books; Marks-</a:t>
            </a:r>
            <a:r>
              <a:rPr lang="en-US" sz="1600" dirty="0" err="1"/>
              <a:t>Tarlow</a:t>
            </a:r>
            <a:r>
              <a:rPr lang="en-US" sz="1600" dirty="0"/>
              <a:t>, T. (1995). Creativity Inside Out: Learning Through Multiple Intelligences. Reading, MA: Addison-Wesley.</a:t>
            </a:r>
          </a:p>
          <a:p>
            <a:endParaRPr lang="en-US" sz="2000" dirty="0"/>
          </a:p>
        </p:txBody>
      </p:sp>
    </p:spTree>
    <p:extLst>
      <p:ext uri="{BB962C8B-B14F-4D97-AF65-F5344CB8AC3E}">
        <p14:creationId xmlns:p14="http://schemas.microsoft.com/office/powerpoint/2010/main" val="188075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924559"/>
          </a:xfrm>
        </p:spPr>
        <p:txBody>
          <a:bodyPr/>
          <a:lstStyle/>
          <a:p>
            <a:r>
              <a:rPr lang="en-US" sz="3600" dirty="0"/>
              <a:t>Learning Styles</a:t>
            </a:r>
            <a:endParaRPr lang="ba-RU" sz="3600" dirty="0"/>
          </a:p>
        </p:txBody>
      </p:sp>
      <p:sp>
        <p:nvSpPr>
          <p:cNvPr id="9" name="Text Placeholder 8"/>
          <p:cNvSpPr>
            <a:spLocks noGrp="1"/>
          </p:cNvSpPr>
          <p:nvPr>
            <p:ph type="body" sz="quarter" idx="15"/>
          </p:nvPr>
        </p:nvSpPr>
        <p:spPr>
          <a:xfrm>
            <a:off x="743576" y="1323551"/>
            <a:ext cx="10711543" cy="4922430"/>
          </a:xfrm>
        </p:spPr>
        <p:txBody>
          <a:bodyPr/>
          <a:lstStyle/>
          <a:p>
            <a:pPr marL="457200" indent="-457200"/>
            <a:r>
              <a:rPr lang="en-US" sz="2600" dirty="0"/>
              <a:t>Learning styles—Individual differences and preferences in how we process information while problem-solving, learning, or engaging in similar activities</a:t>
            </a:r>
          </a:p>
          <a:p>
            <a:pPr marL="457200" indent="-457200"/>
            <a:r>
              <a:rPr lang="en-US" sz="2600" dirty="0"/>
              <a:t>Sensory modalities approach</a:t>
            </a:r>
          </a:p>
          <a:p>
            <a:pPr marL="919163" indent="-455613">
              <a:buFont typeface="Arial" panose="020B0604020202020204" pitchFamily="34" charset="0"/>
              <a:buChar char="–"/>
            </a:pPr>
            <a:r>
              <a:rPr lang="en-US" dirty="0"/>
              <a:t>Visual: learning by seeing</a:t>
            </a:r>
          </a:p>
          <a:p>
            <a:pPr marL="919163" indent="-455613">
              <a:buFont typeface="Arial" panose="020B0604020202020204" pitchFamily="34" charset="0"/>
              <a:buChar char="–"/>
            </a:pPr>
            <a:r>
              <a:rPr lang="en-US" dirty="0"/>
              <a:t>Auditory: learning by hearing</a:t>
            </a:r>
          </a:p>
          <a:p>
            <a:pPr marL="919163" indent="-455613">
              <a:buFont typeface="Arial" panose="020B0604020202020204" pitchFamily="34" charset="0"/>
              <a:buChar char="–"/>
            </a:pPr>
            <a:r>
              <a:rPr lang="en-US" dirty="0"/>
              <a:t>Tactile: learning by touching</a:t>
            </a:r>
          </a:p>
          <a:p>
            <a:pPr marL="919163" indent="-455613">
              <a:buFont typeface="Arial" panose="020B0604020202020204" pitchFamily="34" charset="0"/>
              <a:buChar char="–"/>
            </a:pPr>
            <a:r>
              <a:rPr lang="en-US" dirty="0"/>
              <a:t>Kinesthetic: learning by doing</a:t>
            </a:r>
          </a:p>
        </p:txBody>
      </p:sp>
    </p:spTree>
    <p:extLst>
      <p:ext uri="{BB962C8B-B14F-4D97-AF65-F5344CB8AC3E}">
        <p14:creationId xmlns:p14="http://schemas.microsoft.com/office/powerpoint/2010/main" val="1452575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854075"/>
          </a:xfrm>
        </p:spPr>
        <p:txBody>
          <a:bodyPr/>
          <a:lstStyle/>
          <a:p>
            <a:r>
              <a:rPr lang="en-US" sz="3600" dirty="0"/>
              <a:t>Kolb Learning Style Inventory</a:t>
            </a:r>
            <a:endParaRPr lang="ba-RU" sz="3600" dirty="0"/>
          </a:p>
        </p:txBody>
      </p:sp>
      <p:graphicFrame>
        <p:nvGraphicFramePr>
          <p:cNvPr id="5" name="Table Placeholder 4"/>
          <p:cNvGraphicFramePr>
            <a:graphicFrameLocks noGrp="1"/>
          </p:cNvGraphicFramePr>
          <p:nvPr>
            <p:ph type="tbl" sz="quarter" idx="10"/>
            <p:extLst>
              <p:ext uri="{D42A27DB-BD31-4B8C-83A1-F6EECF244321}">
                <p14:modId xmlns:p14="http://schemas.microsoft.com/office/powerpoint/2010/main" val="1889124984"/>
              </p:ext>
            </p:extLst>
          </p:nvPr>
        </p:nvGraphicFramePr>
        <p:xfrm>
          <a:off x="1490133" y="1503687"/>
          <a:ext cx="9098843" cy="4585538"/>
        </p:xfrm>
        <a:graphic>
          <a:graphicData uri="http://schemas.openxmlformats.org/drawingml/2006/table">
            <a:tbl>
              <a:tblPr firstRow="1" bandRow="1"/>
              <a:tblGrid>
                <a:gridCol w="2612882">
                  <a:extLst>
                    <a:ext uri="{9D8B030D-6E8A-4147-A177-3AD203B41FA5}">
                      <a16:colId xmlns:a16="http://schemas.microsoft.com/office/drawing/2014/main" val="20000"/>
                    </a:ext>
                  </a:extLst>
                </a:gridCol>
                <a:gridCol w="6485961">
                  <a:extLst>
                    <a:ext uri="{9D8B030D-6E8A-4147-A177-3AD203B41FA5}">
                      <a16:colId xmlns:a16="http://schemas.microsoft.com/office/drawing/2014/main" val="20001"/>
                    </a:ext>
                  </a:extLst>
                </a:gridCol>
              </a:tblGrid>
              <a:tr h="7369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Convergers</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Learn by active experimentation and abstract conceptualization; superior in technical tasks, inferior in interpersonal settings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0"/>
                  </a:ext>
                </a:extLst>
              </a:tr>
              <a:tr h="8682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Divergers</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Learn by concrete experience and reflective observation; superior in generating alternate hypotheses and ideas; tend to be imaginative and people or feeling-oriented</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1"/>
                  </a:ext>
                </a:extLst>
              </a:tr>
              <a:tr h="129369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Assimilators</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Learn by abstract conceptualization and reflective observation; more concerned about abstract concepts and logical soundness than about people and practical values; suited to research and planning</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2"/>
                  </a:ext>
                </a:extLst>
              </a:tr>
              <a:tr h="11288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Accommodators</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Learn by active experimentation and concrete experience; focus on risk taking, opportunity seeking, and action; deal with people easily; suited to action-oriented jobs such as marketing and sales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03959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2420" y="120353"/>
            <a:ext cx="11567160" cy="1190676"/>
          </a:xfrm>
        </p:spPr>
        <p:txBody>
          <a:bodyPr anchor="ctr"/>
          <a:lstStyle/>
          <a:p>
            <a:r>
              <a:rPr lang="en-US" dirty="0"/>
              <a:t>Chapter Learning Objectives</a:t>
            </a:r>
            <a:br>
              <a:rPr lang="en-US" dirty="0"/>
            </a:br>
            <a:r>
              <a:rPr lang="en-US" dirty="0"/>
              <a:t>After studying this chapter, you should be able to:</a:t>
            </a:r>
            <a:endParaRPr lang="ba-RU" sz="3600" dirty="0"/>
          </a:p>
        </p:txBody>
      </p:sp>
      <p:sp>
        <p:nvSpPr>
          <p:cNvPr id="2" name="Text Placeholder 1">
            <a:extLst>
              <a:ext uri="{FF2B5EF4-FFF2-40B4-BE49-F238E27FC236}">
                <a16:creationId xmlns:a16="http://schemas.microsoft.com/office/drawing/2014/main" id="{CCC94F18-BCAA-4062-B60C-301A035C7844}"/>
              </a:ext>
            </a:extLst>
          </p:cNvPr>
          <p:cNvSpPr>
            <a:spLocks noGrp="1"/>
          </p:cNvSpPr>
          <p:nvPr>
            <p:ph type="body" sz="quarter" idx="17"/>
          </p:nvPr>
        </p:nvSpPr>
        <p:spPr/>
        <p:txBody>
          <a:bodyPr>
            <a:noAutofit/>
          </a:bodyPr>
          <a:lstStyle/>
          <a:p>
            <a:pPr marL="404813" indent="-404813">
              <a:buFont typeface="+mj-lt"/>
              <a:buAutoNum type="arabicPeriod"/>
            </a:pPr>
            <a:r>
              <a:rPr lang="en-US" dirty="0"/>
              <a:t>Explain the nature of individual differences, the concept of fit, and the role of realistic job previews.</a:t>
            </a:r>
          </a:p>
          <a:p>
            <a:pPr marL="404813" indent="-404813">
              <a:buFont typeface="+mj-lt"/>
              <a:buAutoNum type="arabicPeriod"/>
            </a:pPr>
            <a:r>
              <a:rPr lang="en-US" dirty="0"/>
              <a:t>Define personality and describe general personality frameworks and attributes that affect behavior in organizations.</a:t>
            </a:r>
          </a:p>
          <a:p>
            <a:pPr marL="404813" indent="-404813">
              <a:buFont typeface="+mj-lt"/>
              <a:buAutoNum type="arabicPeriod"/>
            </a:pPr>
            <a:r>
              <a:rPr lang="en-US" dirty="0"/>
              <a:t>Identify and discuss other important personality traits that affect behavior in organizations.</a:t>
            </a:r>
          </a:p>
          <a:p>
            <a:pPr marL="404813" indent="-404813">
              <a:buFont typeface="+mj-lt"/>
              <a:buAutoNum type="arabicPeriod"/>
            </a:pPr>
            <a:r>
              <a:rPr lang="en-US" dirty="0"/>
              <a:t>Discuss different kinds of intelligence that affect behavior in organizations.</a:t>
            </a:r>
          </a:p>
          <a:p>
            <a:pPr marL="404813" indent="-404813">
              <a:buFont typeface="+mj-lt"/>
              <a:buAutoNum type="arabicPeriod"/>
            </a:pPr>
            <a:r>
              <a:rPr lang="en-US" dirty="0"/>
              <a:t>Describe different learning styles that influence how people process information and that affect behavior in organizations.</a:t>
            </a:r>
          </a:p>
        </p:txBody>
      </p:sp>
    </p:spTree>
    <p:extLst>
      <p:ext uri="{BB962C8B-B14F-4D97-AF65-F5344CB8AC3E}">
        <p14:creationId xmlns:p14="http://schemas.microsoft.com/office/powerpoint/2010/main" val="130637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854075"/>
          </a:xfrm>
        </p:spPr>
        <p:txBody>
          <a:bodyPr/>
          <a:lstStyle/>
          <a:p>
            <a:r>
              <a:rPr lang="en-US" sz="3600" dirty="0"/>
              <a:t>Learning Style Orientations</a:t>
            </a:r>
            <a:endParaRPr lang="ba-RU" sz="3600" dirty="0"/>
          </a:p>
        </p:txBody>
      </p:sp>
      <p:graphicFrame>
        <p:nvGraphicFramePr>
          <p:cNvPr id="5" name="Table Placeholder 4"/>
          <p:cNvGraphicFramePr>
            <a:graphicFrameLocks noGrp="1"/>
          </p:cNvGraphicFramePr>
          <p:nvPr>
            <p:ph type="tbl" sz="quarter" idx="10"/>
            <p:extLst>
              <p:ext uri="{D42A27DB-BD31-4B8C-83A1-F6EECF244321}">
                <p14:modId xmlns:p14="http://schemas.microsoft.com/office/powerpoint/2010/main" val="901744492"/>
              </p:ext>
            </p:extLst>
          </p:nvPr>
        </p:nvGraphicFramePr>
        <p:xfrm>
          <a:off x="1490133" y="1628140"/>
          <a:ext cx="9098843" cy="3108960"/>
        </p:xfrm>
        <a:graphic>
          <a:graphicData uri="http://schemas.openxmlformats.org/drawingml/2006/table">
            <a:tbl>
              <a:tblPr firstRow="1" bandRow="1"/>
              <a:tblGrid>
                <a:gridCol w="2612882">
                  <a:extLst>
                    <a:ext uri="{9D8B030D-6E8A-4147-A177-3AD203B41FA5}">
                      <a16:colId xmlns:a16="http://schemas.microsoft.com/office/drawing/2014/main" val="20000"/>
                    </a:ext>
                  </a:extLst>
                </a:gridCol>
                <a:gridCol w="6485961">
                  <a:extLst>
                    <a:ext uri="{9D8B030D-6E8A-4147-A177-3AD203B41FA5}">
                      <a16:colId xmlns:a16="http://schemas.microsoft.com/office/drawing/2014/main" val="20001"/>
                    </a:ext>
                  </a:extLst>
                </a:gridCol>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Discovery learning</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An inclination for exploration during learning</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0"/>
                  </a:ext>
                </a:extLst>
              </a:tr>
              <a:tr h="2926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Experiential learning</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A desire for hands-on approaches to instruction</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1"/>
                  </a:ext>
                </a:extLst>
              </a:tr>
              <a:tr h="33075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Observational learning</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A preference for external stimuli such as demonstrations and diagrams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2"/>
                  </a:ext>
                </a:extLst>
              </a:tr>
              <a:tr h="46283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Structured learning</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A preference for processing strategies such as taking notes, writing down task steps, subjective assessments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3"/>
                  </a:ext>
                </a:extLst>
              </a:tr>
              <a:tr h="56951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Group learning</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Preference to work with others while learning, active and interactional</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7013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924559"/>
          </a:xfrm>
        </p:spPr>
        <p:txBody>
          <a:bodyPr/>
          <a:lstStyle/>
          <a:p>
            <a:r>
              <a:rPr lang="en-US" sz="3600" dirty="0"/>
              <a:t>Organizational Behavior in Action</a:t>
            </a:r>
            <a:endParaRPr lang="ba-RU" sz="3600" dirty="0"/>
          </a:p>
        </p:txBody>
      </p:sp>
      <p:sp>
        <p:nvSpPr>
          <p:cNvPr id="9" name="Text Placeholder 8"/>
          <p:cNvSpPr>
            <a:spLocks noGrp="1"/>
          </p:cNvSpPr>
          <p:nvPr>
            <p:ph type="body" sz="quarter" idx="15"/>
          </p:nvPr>
        </p:nvSpPr>
        <p:spPr>
          <a:xfrm>
            <a:off x="743576" y="1323551"/>
            <a:ext cx="10711543" cy="4922430"/>
          </a:xfrm>
        </p:spPr>
        <p:txBody>
          <a:bodyPr/>
          <a:lstStyle/>
          <a:p>
            <a:r>
              <a:rPr lang="en-US" sz="2600" dirty="0"/>
              <a:t>After reading the chapter:</a:t>
            </a:r>
          </a:p>
          <a:p>
            <a:pPr marL="914400" indent="-449263">
              <a:buFont typeface="Arial" panose="020B0604020202020204" pitchFamily="34" charset="0"/>
              <a:buChar char="–"/>
            </a:pPr>
            <a:r>
              <a:rPr lang="en-US" dirty="0"/>
              <a:t>What is a psychological contract? Why is it important? What psychological contracts do you currently have?</a:t>
            </a:r>
          </a:p>
          <a:p>
            <a:pPr marL="914400" indent="-449263">
              <a:buFont typeface="Arial" panose="020B0604020202020204" pitchFamily="34" charset="0"/>
              <a:buChar char="–"/>
            </a:pPr>
            <a:r>
              <a:rPr lang="en-US" dirty="0"/>
              <a:t>What individual differences do you feel are most important to organizations? Why?</a:t>
            </a:r>
          </a:p>
          <a:p>
            <a:pPr marL="914400" indent="-449263">
              <a:buFont typeface="Arial" panose="020B0604020202020204" pitchFamily="34" charset="0"/>
              <a:buChar char="–"/>
            </a:pPr>
            <a:r>
              <a:rPr lang="en-US" dirty="0"/>
              <a:t>If you were denied a job because of your score on a personality test, what would be your reaction? </a:t>
            </a:r>
          </a:p>
          <a:p>
            <a:pPr marL="914400" indent="-449263">
              <a:buFont typeface="Arial" panose="020B0604020202020204" pitchFamily="34" charset="0"/>
              <a:buChar char="–"/>
            </a:pPr>
            <a:r>
              <a:rPr lang="en-US" dirty="0"/>
              <a:t>If your supervisor exhibited bullying behaviors, what would you do? </a:t>
            </a:r>
          </a:p>
          <a:p>
            <a:pPr marL="914400" indent="-449263">
              <a:buFont typeface="Arial" panose="020B0604020202020204" pitchFamily="34" charset="0"/>
              <a:buChar char="–"/>
            </a:pPr>
            <a:r>
              <a:rPr lang="en-US" dirty="0"/>
              <a:t>Which of Gardner’s multiple intelligences do you feel are most important for managers?</a:t>
            </a:r>
          </a:p>
          <a:p>
            <a:pPr marL="914400" indent="-449263">
              <a:buFont typeface="Arial" panose="020B0604020202020204" pitchFamily="34" charset="0"/>
              <a:buChar char="–"/>
            </a:pPr>
            <a:endParaRPr lang="en-US" dirty="0"/>
          </a:p>
        </p:txBody>
      </p:sp>
    </p:spTree>
    <p:extLst>
      <p:ext uri="{BB962C8B-B14F-4D97-AF65-F5344CB8AC3E}">
        <p14:creationId xmlns:p14="http://schemas.microsoft.com/office/powerpoint/2010/main" val="3093974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t>People in Organizations (1 of 2)</a:t>
            </a:r>
            <a:endParaRPr lang="ba-RU" sz="3600" dirty="0"/>
          </a:p>
        </p:txBody>
      </p:sp>
      <p:sp>
        <p:nvSpPr>
          <p:cNvPr id="9" name="Text Placeholder 8"/>
          <p:cNvSpPr>
            <a:spLocks noGrp="1"/>
          </p:cNvSpPr>
          <p:nvPr>
            <p:ph type="body" sz="quarter" idx="15"/>
          </p:nvPr>
        </p:nvSpPr>
        <p:spPr>
          <a:xfrm>
            <a:off x="743576" y="1289684"/>
            <a:ext cx="10711543" cy="4922430"/>
          </a:xfrm>
        </p:spPr>
        <p:txBody>
          <a:bodyPr/>
          <a:lstStyle/>
          <a:p>
            <a:r>
              <a:rPr lang="en-US" sz="2600" dirty="0"/>
              <a:t>Individual differences </a:t>
            </a:r>
          </a:p>
          <a:p>
            <a:pPr marL="914400" indent="-449263">
              <a:buFont typeface="Arial" pitchFamily="34" charset="0"/>
              <a:buChar char="–"/>
            </a:pPr>
            <a:r>
              <a:rPr lang="en-US" dirty="0"/>
              <a:t>Personal attributes that vary from one person to another</a:t>
            </a:r>
          </a:p>
          <a:p>
            <a:r>
              <a:rPr lang="en-US" sz="2600" dirty="0"/>
              <a:t>The concept of fit</a:t>
            </a:r>
          </a:p>
          <a:p>
            <a:pPr marL="914400" indent="-449263">
              <a:buFont typeface="Arial" panose="020B0604020202020204" pitchFamily="34" charset="0"/>
              <a:buChar char="–"/>
            </a:pPr>
            <a:r>
              <a:rPr lang="en-US" dirty="0"/>
              <a:t>Person-job fit—The fit between a person’s abilities and the demands of the job, and the fit between a person’s desires and motivations and the attributes and rewards of a job</a:t>
            </a:r>
          </a:p>
          <a:p>
            <a:pPr marL="914400" indent="-449263">
              <a:buFont typeface="Arial" panose="020B0604020202020204" pitchFamily="34" charset="0"/>
              <a:buChar char="–"/>
            </a:pPr>
            <a:r>
              <a:rPr lang="en-US" dirty="0"/>
              <a:t>Person-group fit—The extent to which an individual fits with the workgroup’s and supervisor’s work styles, skills, and goals</a:t>
            </a:r>
          </a:p>
          <a:p>
            <a:pPr marL="914400" indent="-449263">
              <a:buFont typeface="Arial" panose="020B0604020202020204" pitchFamily="34" charset="0"/>
              <a:buChar char="–"/>
            </a:pPr>
            <a:r>
              <a:rPr lang="en-US" dirty="0"/>
              <a:t>Person-organization fit— The fit between an individual’s values, beliefs, and personality and the values, norms, and culture of the organization</a:t>
            </a:r>
          </a:p>
          <a:p>
            <a:pPr marL="914400" indent="-449263">
              <a:buFont typeface="Arial" panose="020B0604020202020204" pitchFamily="34" charset="0"/>
              <a:buChar char="–"/>
            </a:pPr>
            <a:r>
              <a:rPr lang="en-US" dirty="0"/>
              <a:t>Person-vocation fit—The fit between a person’s interests, abilities, values, and personality and a profession</a:t>
            </a:r>
          </a:p>
          <a:p>
            <a:pPr marL="914400" indent="-449263">
              <a:buFont typeface="Arial" panose="020B0604020202020204" pitchFamily="34" charset="0"/>
              <a:buChar char="–"/>
            </a:pPr>
            <a:endParaRPr lang="en-US" dirty="0"/>
          </a:p>
        </p:txBody>
      </p:sp>
    </p:spTree>
    <p:extLst>
      <p:ext uri="{BB962C8B-B14F-4D97-AF65-F5344CB8AC3E}">
        <p14:creationId xmlns:p14="http://schemas.microsoft.com/office/powerpoint/2010/main" val="1376611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924559"/>
          </a:xfrm>
        </p:spPr>
        <p:txBody>
          <a:bodyPr/>
          <a:lstStyle/>
          <a:p>
            <a:r>
              <a:rPr lang="en-US" sz="3600" dirty="0"/>
              <a:t>People in Organizations (2 of 2)</a:t>
            </a:r>
            <a:endParaRPr lang="ba-RU" sz="3600" dirty="0"/>
          </a:p>
        </p:txBody>
      </p:sp>
      <p:sp>
        <p:nvSpPr>
          <p:cNvPr id="9" name="Text Placeholder 8"/>
          <p:cNvSpPr>
            <a:spLocks noGrp="1"/>
          </p:cNvSpPr>
          <p:nvPr>
            <p:ph type="body" sz="quarter" idx="15"/>
          </p:nvPr>
        </p:nvSpPr>
        <p:spPr>
          <a:xfrm>
            <a:off x="743576" y="1323551"/>
            <a:ext cx="10711543" cy="4922430"/>
          </a:xfrm>
        </p:spPr>
        <p:txBody>
          <a:bodyPr/>
          <a:lstStyle/>
          <a:p>
            <a:r>
              <a:rPr lang="en-US" sz="2600" dirty="0"/>
              <a:t>Realistic job previews (RJPs)</a:t>
            </a:r>
          </a:p>
          <a:p>
            <a:pPr marL="919163" indent="-455613">
              <a:buFont typeface="Arial" panose="020B0604020202020204" pitchFamily="34" charset="0"/>
              <a:buChar char="–"/>
            </a:pPr>
            <a:r>
              <a:rPr lang="en-US" dirty="0"/>
              <a:t>Present both positive and potentially negative information to job candidates</a:t>
            </a:r>
          </a:p>
          <a:p>
            <a:pPr marL="919163" indent="-455613">
              <a:buFont typeface="Arial" panose="020B0604020202020204" pitchFamily="34" charset="0"/>
              <a:buChar char="–"/>
            </a:pPr>
            <a:r>
              <a:rPr lang="en-US" dirty="0"/>
              <a:t>Goal is not to deter candidates, but to:</a:t>
            </a:r>
          </a:p>
          <a:p>
            <a:pPr marL="1377950" indent="-463550">
              <a:buFont typeface="Wingdings" panose="05000000000000000000" pitchFamily="2" charset="2"/>
              <a:buChar char="§"/>
            </a:pPr>
            <a:r>
              <a:rPr lang="en-US" sz="2200" dirty="0"/>
              <a:t>Provide accurate information about job and organization</a:t>
            </a:r>
          </a:p>
          <a:p>
            <a:pPr marL="1377950" indent="-463550">
              <a:buFont typeface="Wingdings" panose="05000000000000000000" pitchFamily="2" charset="2"/>
              <a:buChar char="§"/>
            </a:pPr>
            <a:r>
              <a:rPr lang="en-US" sz="2200" dirty="0"/>
              <a:t>Build trust</a:t>
            </a:r>
          </a:p>
          <a:p>
            <a:pPr marL="1377950" indent="-463550">
              <a:buFont typeface="Wingdings" panose="05000000000000000000" pitchFamily="2" charset="2"/>
              <a:buChar char="§"/>
            </a:pPr>
            <a:r>
              <a:rPr lang="en-US" sz="2200" dirty="0"/>
              <a:t>Reduce turnover (especially from employees who quit because the job wasn’t what they expected)</a:t>
            </a:r>
          </a:p>
        </p:txBody>
      </p:sp>
    </p:spTree>
    <p:extLst>
      <p:ext uri="{BB962C8B-B14F-4D97-AF65-F5344CB8AC3E}">
        <p14:creationId xmlns:p14="http://schemas.microsoft.com/office/powerpoint/2010/main" val="1075514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600" dirty="0"/>
              <a:t>Personality and Individual Behavior (1 of 3)</a:t>
            </a:r>
            <a:endParaRPr lang="ba-RU" sz="3600" dirty="0"/>
          </a:p>
        </p:txBody>
      </p:sp>
      <p:sp>
        <p:nvSpPr>
          <p:cNvPr id="2" name="Content Placeholder 1"/>
          <p:cNvSpPr>
            <a:spLocks noGrp="1"/>
          </p:cNvSpPr>
          <p:nvPr>
            <p:ph sz="quarter" idx="11"/>
          </p:nvPr>
        </p:nvSpPr>
        <p:spPr>
          <a:xfrm>
            <a:off x="1162050" y="1189630"/>
            <a:ext cx="10096500" cy="1877420"/>
          </a:xfrm>
        </p:spPr>
        <p:txBody>
          <a:bodyPr/>
          <a:lstStyle/>
          <a:p>
            <a:pPr marL="342900" indent="-342900">
              <a:buClr>
                <a:srgbClr val="004A78"/>
              </a:buClr>
              <a:buFont typeface="Arial" panose="020B0604020202020204" pitchFamily="34" charset="0"/>
              <a:buChar char="•"/>
            </a:pPr>
            <a:r>
              <a:rPr lang="en-US" sz="2400" dirty="0"/>
              <a:t>Personality</a:t>
            </a:r>
          </a:p>
          <a:p>
            <a:pPr lvl="1">
              <a:buClr>
                <a:srgbClr val="004A78"/>
              </a:buClr>
              <a:buFont typeface="Arial" panose="020B0604020202020204" pitchFamily="34" charset="0"/>
              <a:buChar char="–"/>
            </a:pPr>
            <a:r>
              <a:rPr lang="en-US" sz="2200" dirty="0">
                <a:solidFill>
                  <a:srgbClr val="000000"/>
                </a:solidFill>
              </a:rPr>
              <a:t>The relatively stable set of psychological attributes that distinguish one person from another, nature versus nurture?</a:t>
            </a:r>
          </a:p>
          <a:p>
            <a:pPr marL="342900" indent="-342900">
              <a:buClr>
                <a:srgbClr val="004A78"/>
              </a:buClr>
              <a:buFont typeface="Arial" panose="020B0604020202020204" pitchFamily="34" charset="0"/>
              <a:buChar char="•"/>
            </a:pPr>
            <a:r>
              <a:rPr lang="en-US" sz="2400" dirty="0"/>
              <a:t>The “Big Five” personality traits</a:t>
            </a:r>
          </a:p>
          <a:p>
            <a:pPr lvl="1">
              <a:buClr>
                <a:srgbClr val="004A78"/>
              </a:buClr>
              <a:buFont typeface="Arial" panose="020B0604020202020204" pitchFamily="34" charset="0"/>
              <a:buChar char="–"/>
            </a:pPr>
            <a:r>
              <a:rPr lang="en-US" sz="2200" dirty="0">
                <a:solidFill>
                  <a:srgbClr val="000000"/>
                </a:solidFill>
              </a:rPr>
              <a:t>A set of fundamental traits that are especially relevant to organizations</a:t>
            </a:r>
          </a:p>
        </p:txBody>
      </p:sp>
      <p:graphicFrame>
        <p:nvGraphicFramePr>
          <p:cNvPr id="5" name="Table Placeholder 4"/>
          <p:cNvGraphicFramePr>
            <a:graphicFrameLocks noGrp="1"/>
          </p:cNvGraphicFramePr>
          <p:nvPr>
            <p:ph type="tbl" sz="quarter" idx="10"/>
            <p:extLst>
              <p:ext uri="{D42A27DB-BD31-4B8C-83A1-F6EECF244321}">
                <p14:modId xmlns:p14="http://schemas.microsoft.com/office/powerpoint/2010/main" val="2371968785"/>
              </p:ext>
            </p:extLst>
          </p:nvPr>
        </p:nvGraphicFramePr>
        <p:xfrm>
          <a:off x="2032176" y="3067050"/>
          <a:ext cx="9118424" cy="3291840"/>
        </p:xfrm>
        <a:graphic>
          <a:graphicData uri="http://schemas.openxmlformats.org/drawingml/2006/table">
            <a:tbl>
              <a:tblPr firstRow="1" bandRow="1"/>
              <a:tblGrid>
                <a:gridCol w="2337845">
                  <a:extLst>
                    <a:ext uri="{9D8B030D-6E8A-4147-A177-3AD203B41FA5}">
                      <a16:colId xmlns:a16="http://schemas.microsoft.com/office/drawing/2014/main" val="20000"/>
                    </a:ext>
                  </a:extLst>
                </a:gridCol>
                <a:gridCol w="6780579">
                  <a:extLst>
                    <a:ext uri="{9D8B030D-6E8A-4147-A177-3AD203B41FA5}">
                      <a16:colId xmlns:a16="http://schemas.microsoft.com/office/drawing/2014/main" val="20001"/>
                    </a:ext>
                  </a:extLst>
                </a:gridCol>
              </a:tblGrid>
              <a:tr h="1667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Agreeableness</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80817" marR="8081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The ability to get along with others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80817" marR="80817" horzOverflow="overflow"/>
                </a:tc>
                <a:extLst>
                  <a:ext uri="{0D108BD9-81ED-4DB2-BD59-A6C34878D82A}">
                    <a16:rowId xmlns:a16="http://schemas.microsoft.com/office/drawing/2014/main" val="10000"/>
                  </a:ext>
                </a:extLst>
              </a:tr>
              <a:tr h="3611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Conscientiousness</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80817" marR="8081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Refers to an individual being dependable and organized</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80817" marR="80817" horzOverflow="overflow"/>
                </a:tc>
                <a:extLst>
                  <a:ext uri="{0D108BD9-81ED-4DB2-BD59-A6C34878D82A}">
                    <a16:rowId xmlns:a16="http://schemas.microsoft.com/office/drawing/2014/main" val="10001"/>
                  </a:ext>
                </a:extLst>
              </a:tr>
              <a:tr h="39265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Neuroticism</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80817" marR="8081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Characterized by a person’s tendency to experience unpleasant emotions such as anger, anxiety, depression, and feelings of vulnerability</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80817" marR="80817" horzOverflow="overflow"/>
                </a:tc>
                <a:extLst>
                  <a:ext uri="{0D108BD9-81ED-4DB2-BD59-A6C34878D82A}">
                    <a16:rowId xmlns:a16="http://schemas.microsoft.com/office/drawing/2014/main" val="10002"/>
                  </a:ext>
                </a:extLst>
              </a:tr>
              <a:tr h="1855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Extraversion</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80817" marR="8081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The quality of being comfortable with relationships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L="80817" marR="80817" horzOverflow="overflow"/>
                </a:tc>
                <a:extLst>
                  <a:ext uri="{0D108BD9-81ED-4DB2-BD59-A6C34878D82A}">
                    <a16:rowId xmlns:a16="http://schemas.microsoft.com/office/drawing/2014/main" val="10003"/>
                  </a:ext>
                </a:extLst>
              </a:tr>
              <a:tr h="1855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kern="1200" cap="none" normalizeH="0" baseline="0" dirty="0">
                          <a:ln>
                            <a:noFill/>
                          </a:ln>
                          <a:solidFill>
                            <a:srgbClr val="000000"/>
                          </a:solidFill>
                          <a:effectLst/>
                          <a:latin typeface="Arial" pitchFamily="34" charset="0"/>
                          <a:ea typeface="+mn-ea"/>
                          <a:cs typeface="Arial" pitchFamily="34" charset="0"/>
                        </a:rPr>
                        <a:t>Introversion</a:t>
                      </a:r>
                    </a:p>
                  </a:txBody>
                  <a:tcPr marL="80817" marR="8081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0000"/>
                          </a:solidFill>
                          <a:effectLst/>
                          <a:latin typeface="Arial" pitchFamily="34" charset="0"/>
                          <a:cs typeface="Arial" pitchFamily="34" charset="0"/>
                        </a:rPr>
                        <a:t>The tendency to be less comfortable in relationships and social situations</a:t>
                      </a:r>
                    </a:p>
                  </a:txBody>
                  <a:tcPr marL="80817" marR="80817" horzOverflow="overflow"/>
                </a:tc>
                <a:extLst>
                  <a:ext uri="{0D108BD9-81ED-4DB2-BD59-A6C34878D82A}">
                    <a16:rowId xmlns:a16="http://schemas.microsoft.com/office/drawing/2014/main" val="10004"/>
                  </a:ext>
                </a:extLst>
              </a:tr>
              <a:tr h="613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Openness</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L="80817" marR="80817"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0000"/>
                          </a:solidFill>
                          <a:effectLst/>
                          <a:latin typeface="Arial" pitchFamily="34" charset="0"/>
                          <a:cs typeface="Arial" pitchFamily="34" charset="0"/>
                        </a:rPr>
                        <a:t>The capacity to entertain new ideas and to change as a result of new information</a:t>
                      </a:r>
                    </a:p>
                  </a:txBody>
                  <a:tcPr marL="80817" marR="80817"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25825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“Big Five” personality traits</a:t>
            </a:r>
            <a:endParaRPr lang="en-US" sz="3600" dirty="0"/>
          </a:p>
        </p:txBody>
      </p:sp>
      <p:sp>
        <p:nvSpPr>
          <p:cNvPr id="10" name="Text Placeholder 9"/>
          <p:cNvSpPr>
            <a:spLocks noGrp="1"/>
          </p:cNvSpPr>
          <p:nvPr>
            <p:ph type="body" sz="quarter" idx="15"/>
          </p:nvPr>
        </p:nvSpPr>
        <p:spPr>
          <a:xfrm>
            <a:off x="598380" y="1411878"/>
            <a:ext cx="5497620" cy="4932478"/>
          </a:xfrm>
        </p:spPr>
        <p:txBody>
          <a:bodyPr/>
          <a:lstStyle/>
          <a:p>
            <a:pPr marL="0" indent="0">
              <a:lnSpc>
                <a:spcPct val="120000"/>
              </a:lnSpc>
              <a:buNone/>
            </a:pPr>
            <a:r>
              <a:rPr lang="en-US" sz="2200" dirty="0"/>
              <a:t>Figure 3.1</a:t>
            </a:r>
          </a:p>
          <a:p>
            <a:pPr marL="0" indent="0">
              <a:lnSpc>
                <a:spcPct val="120000"/>
              </a:lnSpc>
              <a:buNone/>
            </a:pPr>
            <a:r>
              <a:rPr lang="en-US" sz="2200" dirty="0"/>
              <a:t>The “big five” personality framework is currently very popular among researchers and managers. These five  dimensions represent fundamental personality traits presumed to be important in determining the behaviors of individuals in organizations. In general, experts agree that personality traits closer to the left end of each dimension are more positive in organizational settings, whereas traits closer to the right are less positive.</a:t>
            </a:r>
          </a:p>
        </p:txBody>
      </p:sp>
      <p:pic>
        <p:nvPicPr>
          <p:cNvPr id="3" name="Picture Placeholder 2" descr="An illustration shows big five personality traits, --- Agreeableness, Conscientiousness, Neuroticism, Extraversion, and Openness, each represented by a broad bidirectional arrow. The left side of the arrows read the following: high agreeableness, high conscientiousness, less neurotic, Extraversion, and More openness. The right side of the arrows read the following: low agreeableness, low conscientiousness, More neurotic, Introversion, and less openness."/>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tretch>
            <a:fillRect/>
          </a:stretch>
        </p:blipFill>
        <p:spPr bwMode="auto">
          <a:xfrm>
            <a:off x="6520614" y="1182143"/>
            <a:ext cx="4943731" cy="4967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1582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924559"/>
          </a:xfrm>
        </p:spPr>
        <p:txBody>
          <a:bodyPr/>
          <a:lstStyle/>
          <a:p>
            <a:r>
              <a:rPr lang="en-US" sz="3600" dirty="0"/>
              <a:t>Personality and Individual Behavior (2 of 3)</a:t>
            </a:r>
            <a:endParaRPr lang="ba-RU" sz="3600" dirty="0"/>
          </a:p>
        </p:txBody>
      </p:sp>
      <p:sp>
        <p:nvSpPr>
          <p:cNvPr id="9" name="Text Placeholder 8"/>
          <p:cNvSpPr>
            <a:spLocks noGrp="1"/>
          </p:cNvSpPr>
          <p:nvPr>
            <p:ph type="body" sz="quarter" idx="15"/>
          </p:nvPr>
        </p:nvSpPr>
        <p:spPr>
          <a:xfrm>
            <a:off x="743576" y="1323551"/>
            <a:ext cx="10711543" cy="4922430"/>
          </a:xfrm>
        </p:spPr>
        <p:txBody>
          <a:bodyPr/>
          <a:lstStyle/>
          <a:p>
            <a:r>
              <a:rPr lang="en-US" sz="2600" dirty="0"/>
              <a:t>The Myers-Briggs framework</a:t>
            </a:r>
          </a:p>
          <a:p>
            <a:pPr marL="919163" indent="-455613">
              <a:buFont typeface="Arial" panose="020B0604020202020204" pitchFamily="34" charset="0"/>
              <a:buChar char="–"/>
            </a:pPr>
            <a:r>
              <a:rPr lang="en-US" dirty="0"/>
              <a:t>Used to categorize personality</a:t>
            </a:r>
          </a:p>
          <a:p>
            <a:pPr marL="919163" indent="-455613">
              <a:buFont typeface="Arial" panose="020B0604020202020204" pitchFamily="34" charset="0"/>
              <a:buChar char="–"/>
            </a:pPr>
            <a:r>
              <a:rPr lang="en-US" dirty="0"/>
              <a:t>Differentiation across four general dimensions</a:t>
            </a:r>
          </a:p>
          <a:p>
            <a:pPr marL="1377950" indent="-463550">
              <a:buFont typeface="Wingdings" panose="05000000000000000000" pitchFamily="2" charset="2"/>
              <a:buChar char="§"/>
            </a:pPr>
            <a:r>
              <a:rPr lang="en-US" sz="2200" dirty="0"/>
              <a:t>Extroversion (E)/Introversion (I)</a:t>
            </a:r>
          </a:p>
          <a:p>
            <a:pPr marL="1377950" indent="-463550">
              <a:buFont typeface="Wingdings" panose="05000000000000000000" pitchFamily="2" charset="2"/>
              <a:buChar char="§"/>
            </a:pPr>
            <a:r>
              <a:rPr lang="en-US" sz="2200" dirty="0"/>
              <a:t>Sensing (S)/Intuition (N)</a:t>
            </a:r>
          </a:p>
          <a:p>
            <a:pPr marL="1377950" indent="-463550">
              <a:buFont typeface="Wingdings" panose="05000000000000000000" pitchFamily="2" charset="2"/>
              <a:buChar char="§"/>
            </a:pPr>
            <a:r>
              <a:rPr lang="en-US" sz="2200" dirty="0"/>
              <a:t>Thinking (T)/Feeling (F)</a:t>
            </a:r>
          </a:p>
          <a:p>
            <a:pPr marL="1377950" indent="-463550">
              <a:buFont typeface="Wingdings" panose="05000000000000000000" pitchFamily="2" charset="2"/>
              <a:buChar char="§"/>
            </a:pPr>
            <a:r>
              <a:rPr lang="en-US" sz="2200" dirty="0"/>
              <a:t>Judging (J)/Perceiving (P)</a:t>
            </a:r>
          </a:p>
        </p:txBody>
      </p:sp>
    </p:spTree>
    <p:extLst>
      <p:ext uri="{BB962C8B-B14F-4D97-AF65-F5344CB8AC3E}">
        <p14:creationId xmlns:p14="http://schemas.microsoft.com/office/powerpoint/2010/main" val="295060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924559"/>
          </a:xfrm>
        </p:spPr>
        <p:txBody>
          <a:bodyPr/>
          <a:lstStyle/>
          <a:p>
            <a:r>
              <a:rPr lang="en-US" sz="3600" dirty="0"/>
              <a:t>Personality and Individual Behavior (3 of 3)</a:t>
            </a:r>
            <a:endParaRPr lang="ba-RU" sz="3600" dirty="0"/>
          </a:p>
        </p:txBody>
      </p:sp>
      <p:sp>
        <p:nvSpPr>
          <p:cNvPr id="9" name="Text Placeholder 8"/>
          <p:cNvSpPr>
            <a:spLocks noGrp="1"/>
          </p:cNvSpPr>
          <p:nvPr>
            <p:ph type="body" sz="quarter" idx="15"/>
          </p:nvPr>
        </p:nvSpPr>
        <p:spPr>
          <a:xfrm>
            <a:off x="743576" y="1323551"/>
            <a:ext cx="10711543" cy="4922430"/>
          </a:xfrm>
        </p:spPr>
        <p:txBody>
          <a:bodyPr/>
          <a:lstStyle/>
          <a:p>
            <a:pPr marL="919163" indent="-455613">
              <a:buFont typeface="Arial" panose="020B0604020202020204" pitchFamily="34" charset="0"/>
              <a:buChar char="–"/>
            </a:pPr>
            <a:r>
              <a:rPr lang="en-US" dirty="0"/>
              <a:t>Sixteen personality classifications result from the higher and lower positions of the general dimensions</a:t>
            </a:r>
          </a:p>
          <a:p>
            <a:pPr marL="919163" indent="-455613">
              <a:buFont typeface="Arial" panose="020B0604020202020204" pitchFamily="34" charset="0"/>
              <a:buChar char="–"/>
            </a:pPr>
            <a:r>
              <a:rPr lang="en-US" dirty="0"/>
              <a:t>Myers-Briggs type indicator (MBTI) is a popular questionnaire used to assess personality types</a:t>
            </a:r>
          </a:p>
          <a:p>
            <a:pPr marL="1377950" indent="-463550">
              <a:buFont typeface="Wingdings" panose="05000000000000000000" pitchFamily="2" charset="2"/>
              <a:buChar char="§"/>
            </a:pPr>
            <a:r>
              <a:rPr lang="en-US" sz="2200" dirty="0"/>
              <a:t>Communications styles</a:t>
            </a:r>
          </a:p>
          <a:p>
            <a:pPr marL="1377950" indent="-463550">
              <a:buFont typeface="Wingdings" panose="05000000000000000000" pitchFamily="2" charset="2"/>
              <a:buChar char="§"/>
            </a:pPr>
            <a:r>
              <a:rPr lang="en-US" sz="2200" dirty="0"/>
              <a:t>Interaction preferences</a:t>
            </a:r>
          </a:p>
        </p:txBody>
      </p:sp>
    </p:spTree>
    <p:extLst>
      <p:ext uri="{BB962C8B-B14F-4D97-AF65-F5344CB8AC3E}">
        <p14:creationId xmlns:p14="http://schemas.microsoft.com/office/powerpoint/2010/main" val="1570391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10515600" cy="763764"/>
          </a:xfrm>
        </p:spPr>
        <p:txBody>
          <a:bodyPr/>
          <a:lstStyle/>
          <a:p>
            <a:r>
              <a:rPr lang="en-US" sz="3600" dirty="0"/>
              <a:t>Other Important Personality Traits (1 of 2)</a:t>
            </a:r>
            <a:endParaRPr lang="ba-RU" sz="3600" dirty="0"/>
          </a:p>
        </p:txBody>
      </p:sp>
      <p:graphicFrame>
        <p:nvGraphicFramePr>
          <p:cNvPr id="5" name="Table Placeholder 4"/>
          <p:cNvGraphicFramePr>
            <a:graphicFrameLocks noGrp="1"/>
          </p:cNvGraphicFramePr>
          <p:nvPr>
            <p:ph type="tbl" sz="quarter" idx="10"/>
            <p:extLst>
              <p:ext uri="{D42A27DB-BD31-4B8C-83A1-F6EECF244321}">
                <p14:modId xmlns:p14="http://schemas.microsoft.com/office/powerpoint/2010/main" val="4284478435"/>
              </p:ext>
            </p:extLst>
          </p:nvPr>
        </p:nvGraphicFramePr>
        <p:xfrm>
          <a:off x="1975556" y="1681480"/>
          <a:ext cx="8421511" cy="4240642"/>
        </p:xfrm>
        <a:graphic>
          <a:graphicData uri="http://schemas.openxmlformats.org/drawingml/2006/table">
            <a:tbl>
              <a:tblPr firstRow="1" bandRow="1"/>
              <a:tblGrid>
                <a:gridCol w="2088444">
                  <a:extLst>
                    <a:ext uri="{9D8B030D-6E8A-4147-A177-3AD203B41FA5}">
                      <a16:colId xmlns:a16="http://schemas.microsoft.com/office/drawing/2014/main" val="20000"/>
                    </a:ext>
                  </a:extLst>
                </a:gridCol>
                <a:gridCol w="6333067">
                  <a:extLst>
                    <a:ext uri="{9D8B030D-6E8A-4147-A177-3AD203B41FA5}">
                      <a16:colId xmlns:a16="http://schemas.microsoft.com/office/drawing/2014/main" val="20001"/>
                    </a:ext>
                  </a:extLst>
                </a:gridCol>
              </a:tblGrid>
              <a:tr h="8858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Locus of control</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The extent to which one believes one’s circumstances are a function of either one’s own actions or of external factors beyond one’s control</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0"/>
                  </a:ext>
                </a:extLst>
              </a:tr>
              <a:tr h="6553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0000"/>
                          </a:solidFill>
                          <a:effectLst/>
                          <a:latin typeface="Arial" pitchFamily="34" charset="0"/>
                          <a:cs typeface="Arial" pitchFamily="34" charset="0"/>
                        </a:rPr>
                        <a:t>Self-efficacy</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0000"/>
                          </a:solidFill>
                          <a:effectLst/>
                          <a:latin typeface="Arial" pitchFamily="34" charset="0"/>
                          <a:cs typeface="Arial" pitchFamily="34" charset="0"/>
                        </a:rPr>
                        <a:t>A person’s confidence in his or her ability to organize and execute the courses of action necessary to accomplish a specific task </a:t>
                      </a:r>
                    </a:p>
                  </a:txBody>
                  <a:tcPr horzOverflow="overflow"/>
                </a:tc>
                <a:extLst>
                  <a:ext uri="{0D108BD9-81ED-4DB2-BD59-A6C34878D82A}">
                    <a16:rowId xmlns:a16="http://schemas.microsoft.com/office/drawing/2014/main" val="10001"/>
                  </a:ext>
                </a:extLst>
              </a:tr>
              <a:tr h="8858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0000"/>
                          </a:solidFill>
                          <a:effectLst/>
                          <a:latin typeface="Arial" pitchFamily="34" charset="0"/>
                          <a:cs typeface="Arial" pitchFamily="34" charset="0"/>
                        </a:rPr>
                        <a:t>General self-efficacy</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0000"/>
                          </a:solidFill>
                          <a:effectLst/>
                          <a:latin typeface="Arial" pitchFamily="34" charset="0"/>
                          <a:cs typeface="Arial" pitchFamily="34" charset="0"/>
                        </a:rPr>
                        <a:t>Your generalized belief that you will be successful at whatever challenges or tasks you might face</a:t>
                      </a:r>
                    </a:p>
                  </a:txBody>
                  <a:tcPr horzOverflow="overflow"/>
                </a:tc>
                <a:extLst>
                  <a:ext uri="{0D108BD9-81ED-4DB2-BD59-A6C34878D82A}">
                    <a16:rowId xmlns:a16="http://schemas.microsoft.com/office/drawing/2014/main" val="10002"/>
                  </a:ext>
                </a:extLst>
              </a:tr>
              <a:tr h="8858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0000"/>
                          </a:solidFill>
                          <a:effectLst/>
                          <a:latin typeface="Arial" pitchFamily="34" charset="0"/>
                          <a:cs typeface="Arial" pitchFamily="34" charset="0"/>
                        </a:rPr>
                        <a:t>Self -esteem</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0000"/>
                          </a:solidFill>
                          <a:effectLst/>
                          <a:latin typeface="Arial" pitchFamily="34" charset="0"/>
                          <a:cs typeface="Arial" pitchFamily="34" charset="0"/>
                        </a:rPr>
                        <a:t>Our feelings of self-worth and our liking or disliking of ourselves</a:t>
                      </a:r>
                    </a:p>
                  </a:txBody>
                  <a:tcPr horzOverflow="overflow"/>
                </a:tc>
                <a:extLst>
                  <a:ext uri="{0D108BD9-81ED-4DB2-BD59-A6C34878D82A}">
                    <a16:rowId xmlns:a16="http://schemas.microsoft.com/office/drawing/2014/main" val="10003"/>
                  </a:ext>
                </a:extLst>
              </a:tr>
              <a:tr h="3118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Authoritarianism</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The belief that power and status differences are appropriate within hierarchical social systems such as organizations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7502629"/>
      </p:ext>
    </p:extLst>
  </p:cSld>
  <p:clrMapOvr>
    <a:masterClrMapping/>
  </p:clrMapOvr>
</p:sld>
</file>

<file path=ppt/theme/theme1.xml><?xml version="1.0" encoding="utf-8"?>
<a:theme xmlns:a="http://schemas.openxmlformats.org/drawingml/2006/main" name="Accessible_PPT_Template_Cengag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5D52E595BC2A47A3DCA88123D2A30D" ma:contentTypeVersion="35" ma:contentTypeDescription="Create a new document." ma:contentTypeScope="" ma:versionID="4c660e2e17d3ab93da6a423d8c1d122d">
  <xsd:schema xmlns:xsd="http://www.w3.org/2001/XMLSchema" xmlns:xs="http://www.w3.org/2001/XMLSchema" xmlns:p="http://schemas.microsoft.com/office/2006/metadata/properties" xmlns:ns2="a4d2ff27-a226-42e2-a79e-c1ae662d212e" xmlns:ns3="f856fc18-c0f7-462c-a53d-fc2610d0c4c8" xmlns:ns4="a3520c62-91d1-4715-93cb-6b6cc6733a1f" targetNamespace="http://schemas.microsoft.com/office/2006/metadata/properties" ma:root="true" ma:fieldsID="59feb48a41e2f3269242cbc893d6fc9a" ns2:_="" ns3:_="" ns4:_="">
    <xsd:import namespace="a4d2ff27-a226-42e2-a79e-c1ae662d212e"/>
    <xsd:import namespace="f856fc18-c0f7-462c-a53d-fc2610d0c4c8"/>
    <xsd:import namespace="a3520c62-91d1-4715-93cb-6b6cc6733a1f"/>
    <xsd:element name="properties">
      <xsd:complexType>
        <xsd:sequence>
          <xsd:element name="documentManagement">
            <xsd:complexType>
              <xsd:all>
                <xsd:element ref="ns2:Description0" minOccurs="0"/>
                <xsd:element ref="ns3:Review_x0020_Notes" minOccurs="0"/>
                <xsd:element ref="ns3:Source_x0020_File_x0020_Only" minOccurs="0"/>
                <xsd:element ref="ns3:SPM_x0020_Definitions_x0020_Doc" minOccurs="0"/>
                <xsd:element ref="ns3:Also_x0020_on_x0020_Doc_x0020_Center" minOccurs="0"/>
                <xsd:element ref="ns3:E2E" minOccurs="0"/>
                <xsd:element ref="ns3:Function" minOccurs="0"/>
                <xsd:element ref="ns3:Topic2" minOccurs="0"/>
                <xsd:element ref="ns3:Sub_x002d_Topic2" minOccurs="0"/>
                <xsd:element ref="ns3:Current_x0020_Vrs_x002e__x0020_Date" minOccurs="0"/>
                <xsd:element ref="ns3:Owner" minOccurs="0"/>
                <xsd:element ref="ns3:Doc_x0020_Type2" minOccurs="0"/>
                <xsd:element ref="ns3:_x0031_e_x0020_Audience" minOccurs="0"/>
                <xsd:element ref="ns3:Product_x0020_Delivery_x0020_Format" minOccurs="0"/>
                <xsd:element ref="ns3:Product_x0020_Type_x0028_s_x0029_" minOccurs="0"/>
                <xsd:element ref="ns3:System_x0028_s_x0029_" minOccurs="0"/>
                <xsd:element ref="ns3:Software" minOccurs="0"/>
                <xsd:element ref="ns3:Screen" minOccurs="0"/>
                <xsd:element ref="ns3:Component_x0028_s_x0029_" minOccurs="0"/>
                <xsd:element ref="ns4:_dlc_DocIdUrl" minOccurs="0"/>
                <xsd:element ref="ns4:_dlc_DocId" minOccurs="0"/>
                <xsd:element ref="ns4:_dlc_DocIdPersistId" minOccurs="0"/>
                <xsd:element ref="ns3:Portfol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d2ff27-a226-42e2-a79e-c1ae662d212e" elementFormDefault="qualified">
    <xsd:import namespace="http://schemas.microsoft.com/office/2006/documentManagement/types"/>
    <xsd:import namespace="http://schemas.microsoft.com/office/infopath/2007/PartnerControls"/>
    <xsd:element name="Description0" ma:index="2"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56fc18-c0f7-462c-a53d-fc2610d0c4c8" elementFormDefault="qualified">
    <xsd:import namespace="http://schemas.microsoft.com/office/2006/documentManagement/types"/>
    <xsd:import namespace="http://schemas.microsoft.com/office/infopath/2007/PartnerControls"/>
    <xsd:element name="Review_x0020_Notes" ma:index="3" nillable="true" ma:displayName="Review Notes" ma:internalName="Review_x0020_Notes">
      <xsd:simpleType>
        <xsd:restriction base="dms:Text">
          <xsd:maxLength value="255"/>
        </xsd:restriction>
      </xsd:simpleType>
    </xsd:element>
    <xsd:element name="Source_x0020_File_x0020_Only" ma:index="4" nillable="true" ma:displayName="Source File Only" ma:default="0" ma:internalName="Source_x0020_File_x0020_Only">
      <xsd:simpleType>
        <xsd:restriction base="dms:Boolean"/>
      </xsd:simpleType>
    </xsd:element>
    <xsd:element name="SPM_x0020_Definitions_x0020_Doc" ma:index="5" nillable="true" ma:displayName="SPM Definitions Doc" ma:default="0" ma:description="Documents that are referenced in scales vendor pricing definition documentation." ma:internalName="SPM_x0020_Definitions_x0020_Doc">
      <xsd:simpleType>
        <xsd:restriction base="dms:Boolean"/>
      </xsd:simpleType>
    </xsd:element>
    <xsd:element name="Also_x0020_on_x0020_Doc_x0020_Center" ma:index="6" nillable="true" ma:displayName="Shared Doc" ma:default="0" ma:internalName="Also_x0020_on_x0020_Doc_x0020_Center">
      <xsd:simpleType>
        <xsd:restriction base="dms:Boolean"/>
      </xsd:simpleType>
    </xsd:element>
    <xsd:element name="E2E" ma:index="7" nillable="true" ma:displayName="Outsourced Services" ma:default="0" ma:internalName="E2E">
      <xsd:simpleType>
        <xsd:restriction base="dms:Boolean"/>
      </xsd:simpleType>
    </xsd:element>
    <xsd:element name="Function" ma:index="8" nillable="true" ma:displayName="Function" ma:format="Dropdown" ma:internalName="Function">
      <xsd:simpleType>
        <xsd:restriction base="dms:Choice">
          <xsd:enumeration value="Product Setup"/>
          <xsd:enumeration value="Asset Selection"/>
          <xsd:enumeration value="Product Funding"/>
          <xsd:enumeration value="Content Authoring"/>
          <xsd:enumeration value="Content Development"/>
          <xsd:enumeration value="Content Design"/>
          <xsd:enumeration value="Content Clearance"/>
          <xsd:enumeration value="Content Production"/>
          <xsd:enumeration value="Project Management"/>
          <xsd:enumeration value="Content Finalization"/>
          <xsd:enumeration value="Product Closeout Activities"/>
          <xsd:enumeration value="Content Revision and Reprint"/>
          <xsd:enumeration value="General Reference"/>
        </xsd:restriction>
      </xsd:simpleType>
    </xsd:element>
    <xsd:element name="Topic2" ma:index="9" nillable="true" ma:displayName="Topic" ma:format="Dropdown" ma:internalName="Topic2">
      <xsd:simpleType>
        <xsd:restriction base="dms:Choice">
          <xsd:enumeration value="Managing Files"/>
          <xsd:enumeration value="Managing Quality and Compliance"/>
          <xsd:enumeration value="Managing Partners"/>
          <xsd:enumeration value="Managing Data"/>
          <xsd:enumeration value="Managing Budgets"/>
          <xsd:enumeration value="Managing Content Creation"/>
          <xsd:enumeration value="Other (Admin, Tools, Resources)"/>
        </xsd:restriction>
      </xsd:simpleType>
    </xsd:element>
    <xsd:element name="Sub_x002d_Topic2" ma:index="10" nillable="true" ma:displayName="Sub-Topic" ma:format="Dropdown" ma:internalName="Sub_x002d_Topic2">
      <xsd:simpleType>
        <xsd:restriction base="dms:Choice">
          <xsd:enumeration value="--MANAGING FILES--"/>
          <xsd:enumeration value="Archiving/File Sharing"/>
          <xsd:enumeration value="Automation"/>
          <xsd:enumeration value="Composition Standards"/>
          <xsd:enumeration value="File Approval"/>
          <xsd:enumeration value="File Certification"/>
          <xsd:enumeration value="File Delivery to Printer"/>
          <xsd:enumeration value="File Naming"/>
          <xsd:enumeration value="File Setup"/>
          <xsd:enumeration value="Format Conversion"/>
          <xsd:enumeration value="In-Prod Deliverables"/>
          <xsd:enumeration value="Page Proofs"/>
          <xsd:enumeration value="Print On Demand"/>
          <xsd:enumeration value="Printer Proofs"/>
          <xsd:enumeration value="Routing for Transmittal/Review"/>
          <xsd:enumeration value="Watermarking"/>
          <xsd:enumeration value="Word Downloads"/>
          <xsd:enumeration value="--MANAGING QUALITY &amp; COMPLIANCE--"/>
          <xsd:enumeration value="Alt text"/>
          <xsd:enumeration value="Assessments"/>
          <xsd:enumeration value="Branding"/>
          <xsd:enumeration value="Copyediting"/>
          <xsd:enumeration value="Copyright Lines and License Agreements"/>
          <xsd:enumeration value="Credit Line Placement"/>
          <xsd:enumeration value="CXX Processing"/>
          <xsd:enumeration value="CenDoc"/>
          <xsd:enumeration value="Design &amp; Semantic Coding"/>
          <xsd:enumeration value="Indexing"/>
          <xsd:enumeration value="Proofreading/QA"/>
          <xsd:enumeration value="Systems Testing"/>
          <xsd:enumeration value="--MANAGING PARTNERS--"/>
          <xsd:enumeration value="Author Communication"/>
          <xsd:enumeration value="Contact Lists"/>
          <xsd:enumeration value="Outsourced Services"/>
          <xsd:enumeration value="Escalation"/>
          <xsd:enumeration value="Project Team"/>
          <xsd:enumeration value="Vendor Assignments"/>
          <xsd:enumeration value="Vendor Communication"/>
          <xsd:enumeration value="Vendor Start Up"/>
          <xsd:enumeration value="Vendor Tracking"/>
          <xsd:enumeration value="--MANAGING DATA--"/>
          <xsd:enumeration value="Asset  Metadata"/>
          <xsd:enumeration value="Attachments"/>
          <xsd:enumeration value="Close-Out Materials"/>
          <xsd:enumeration value="Dashboard"/>
          <xsd:enumeration value="Data Integrity"/>
          <xsd:enumeration value="Meetings"/>
          <xsd:enumeration value="Order/Print Management"/>
          <xsd:enumeration value="Product Setup"/>
          <xsd:enumeration value="Schedules"/>
          <xsd:enumeration value="Specifications"/>
          <xsd:enumeration value="--MANAGING BUDGETS--"/>
          <xsd:enumeration value="Charge-Back Tracking"/>
          <xsd:enumeration value="Invoice Processing"/>
          <xsd:enumeration value="Plate &amp; Plate Wizard"/>
          <xsd:enumeration value="Purchase Orders"/>
          <xsd:enumeration value="Time Entry"/>
          <xsd:enumeration value="--MANAGING CONTENT CREATION--"/>
          <xsd:enumeration value="Approved Content Providers"/>
          <xsd:enumeration value="Art Manuscript / Logs"/>
          <xsd:enumeration value="Author Contract"/>
          <xsd:enumeration value="Content Authoring"/>
          <xsd:enumeration value="Content Design"/>
          <xsd:enumeration value="Content Development"/>
          <xsd:enumeration value="CXX Submission"/>
          <xsd:enumeration value="--OTHER: ADMIN/TOOLS/RESOURCES--"/>
          <xsd:enumeration value="Book Requests / Sample Copies"/>
          <xsd:enumeration value="Carts Request Form"/>
          <xsd:enumeration value="Codes &amp; Standard IDs"/>
          <xsd:enumeration value="Document Management *"/>
          <xsd:enumeration value="Other"/>
          <xsd:enumeration value="Shipping (Hardcopy)"/>
          <xsd:enumeration value="Tips &amp; Tricks *"/>
        </xsd:restriction>
      </xsd:simpleType>
    </xsd:element>
    <xsd:element name="Current_x0020_Vrs_x002e__x0020_Date" ma:index="11" nillable="true" ma:displayName="Current Vrs. Date" ma:format="DateOnly" ma:internalName="Current_x0020_Vrs_x002e__x0020_Date">
      <xsd:simpleType>
        <xsd:restriction base="dms:DateTime"/>
      </xsd:simpleType>
    </xsd:element>
    <xsd:element name="Owner" ma:index="12" nillable="true" ma:displayName="Owner" ma:description="Owner of this document" ma:list="UserInfo" ma:SearchPeopleOnly="false"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_x0020_Type2" ma:index="13" nillable="true" ma:displayName="Doc Type" ma:format="Dropdown" ma:internalName="Doc_x0020_Type2">
      <xsd:simpleType>
        <xsd:restriction base="dms:Choice">
          <xsd:enumeration value="Application File"/>
          <xsd:enumeration value="Calculator"/>
          <xsd:enumeration value="Cendoc Stylesheet"/>
          <xsd:enumeration value="Checklist/1-Pager"/>
          <xsd:enumeration value="Email Template"/>
          <xsd:enumeration value="Form"/>
          <xsd:enumeration value="Guidelines"/>
          <xsd:enumeration value="Non-PAL Stylesheet"/>
          <xsd:enumeration value="Presentation"/>
          <xsd:enumeration value="Process or Policy"/>
          <xsd:enumeration value="Reference FAQ"/>
          <xsd:enumeration value="Report"/>
          <xsd:enumeration value="Requirements (System)"/>
          <xsd:enumeration value="Sample / Example"/>
          <xsd:enumeration value="Style Guide"/>
          <xsd:enumeration value="Template"/>
          <xsd:enumeration value="User Guide/Manual"/>
          <xsd:enumeration value="Value List/Table"/>
          <xsd:enumeration value="Workflow"/>
        </xsd:restriction>
      </xsd:simpleType>
    </xsd:element>
    <xsd:element name="_x0031_e_x0020_Audience" ma:index="14" nillable="true" ma:displayName="Primary Audience" ma:internalName="_x0031_e_x0020_Audience">
      <xsd:complexType>
        <xsd:complexContent>
          <xsd:extension base="dms:MultiChoice">
            <xsd:sequence>
              <xsd:element name="Value" maxOccurs="unbounded" minOccurs="0" nillable="true">
                <xsd:simpleType>
                  <xsd:restriction base="dms:Choice">
                    <xsd:enumeration value="Content Development"/>
                    <xsd:enumeration value="Design"/>
                    <xsd:enumeration value="Digital Production"/>
                    <xsd:enumeration value="E2E Site Lead"/>
                    <xsd:enumeration value="Finance &amp; Metrics"/>
                    <xsd:enumeration value="Inventory"/>
                    <xsd:enumeration value="Manufacturing"/>
                    <xsd:enumeration value="Marketing / Sales"/>
                    <xsd:enumeration value="Media Development"/>
                    <xsd:enumeration value="Production"/>
                    <xsd:enumeration value="Product Management"/>
                    <xsd:enumeration value="R&amp;P Acquisitions"/>
                    <xsd:enumeration value="R&amp;P Clearance"/>
                    <xsd:enumeration value="Standards/Ops Only"/>
                    <xsd:enumeration value="Vendors (VIP)"/>
                  </xsd:restriction>
                </xsd:simpleType>
              </xsd:element>
            </xsd:sequence>
          </xsd:extension>
        </xsd:complexContent>
      </xsd:complexType>
    </xsd:element>
    <xsd:element name="Product_x0020_Delivery_x0020_Format" ma:index="15" nillable="true" ma:displayName="Product Delivery Format" ma:internalName="Product_x0020_Delivery_x0020_Format">
      <xsd:complexType>
        <xsd:complexContent>
          <xsd:extension base="dms:MultiChoice">
            <xsd:sequence>
              <xsd:element name="Value" maxOccurs="unbounded" minOccurs="0" nillable="true">
                <xsd:simpleType>
                  <xsd:restriction base="dms:Choice">
                    <xsd:enumeration value="Print"/>
                    <xsd:enumeration value="Manufactured Media"/>
                    <xsd:enumeration value="Online/Digital"/>
                  </xsd:restriction>
                </xsd:simpleType>
              </xsd:element>
            </xsd:sequence>
          </xsd:extension>
        </xsd:complexContent>
      </xsd:complexType>
    </xsd:element>
    <xsd:element name="Product_x0020_Type_x0028_s_x0029_" ma:index="16" nillable="true" ma:displayName="Product Type(s)" ma:default="None" ma:internalName="Product_x0020_Type_x0028_s_x0029_">
      <xsd:complexType>
        <xsd:complexContent>
          <xsd:extension base="dms:MultiChoice">
            <xsd:sequence>
              <xsd:element name="Value" maxOccurs="unbounded" minOccurs="0" nillable="true">
                <xsd:simpleType>
                  <xsd:restriction base="dms:Choice">
                    <xsd:enumeration value="None"/>
                    <xsd:enumeration value="Advantage Editions"/>
                    <xsd:enumeration value="Ancillaries - Digital"/>
                    <xsd:enumeration value="Ancillaries - Print"/>
                    <xsd:enumeration value="Annotated Editions"/>
                    <xsd:enumeration value="AP Editions"/>
                    <xsd:enumeration value="Custom"/>
                    <xsd:enumeration value="Digital Products (non-eBook)"/>
                    <xsd:enumeration value="eBook"/>
                    <xsd:enumeration value="K-12 Editions"/>
                    <xsd:enumeration value="K-12 HS Editions"/>
                    <xsd:enumeration value="Instructor Editions"/>
                    <xsd:enumeration value="International Editions"/>
                    <xsd:enumeration value="MindTap"/>
                    <xsd:enumeration value="National Geographic Learning"/>
                    <xsd:enumeration value="SimPub"/>
                    <xsd:enumeration value="Student/Base Editions"/>
                  </xsd:restriction>
                </xsd:simpleType>
              </xsd:element>
            </xsd:sequence>
          </xsd:extension>
        </xsd:complexContent>
      </xsd:complexType>
    </xsd:element>
    <xsd:element name="System_x0028_s_x0029_" ma:index="17" nillable="true" ma:displayName="System(s)" ma:default="None" ma:internalName="System_x0028_s_x0029_">
      <xsd:complexType>
        <xsd:complexContent>
          <xsd:extension base="dms:MultiChoice">
            <xsd:sequence>
              <xsd:element name="Value" maxOccurs="unbounded" minOccurs="0" nillable="true">
                <xsd:simpleType>
                  <xsd:restriction base="dms:Choice">
                    <xsd:enumeration value="None"/>
                    <xsd:enumeration value="Cardinal"/>
                    <xsd:enumeration value="CARTS"/>
                    <xsd:enumeration value="Compose"/>
                    <xsd:enumeration value="Docusphere"/>
                    <xsd:enumeration value="DropBox"/>
                    <xsd:enumeration value="E1"/>
                    <xsd:enumeration value="eProd"/>
                    <xsd:enumeration value="Geyser"/>
                    <xsd:enumeration value="Inside"/>
                    <xsd:enumeration value="Inside:ProdShare"/>
                    <xsd:enumeration value="IPS"/>
                    <xsd:enumeration value="JIRA"/>
                    <xsd:enumeration value="Mass Transit"/>
                    <xsd:enumeration value="ORCA"/>
                    <xsd:enumeration value="Printer Systems (JA/InSite/ePAC)"/>
                    <xsd:enumeration value="Rights Reporting Tool (RRT)"/>
                    <xsd:enumeration value="Rights Systems (RMS/CRS)"/>
                    <xsd:enumeration value="Telescope"/>
                  </xsd:restriction>
                </xsd:simpleType>
              </xsd:element>
            </xsd:sequence>
          </xsd:extension>
        </xsd:complexContent>
      </xsd:complexType>
    </xsd:element>
    <xsd:element name="Software" ma:index="18" nillable="true" ma:displayName="Software" ma:format="Dropdown" ma:internalName="Software">
      <xsd:simpleType>
        <xsd:restriction base="dms:Choice">
          <xsd:enumeration value="Adobe Acrobat"/>
          <xsd:enumeration value="Microsoft Visio"/>
          <xsd:enumeration value="PitStop"/>
        </xsd:restriction>
      </xsd:simpleType>
    </xsd:element>
    <xsd:element name="Screen" ma:index="19" nillable="true" ma:displayName="Screen" ma:format="Dropdown" ma:internalName="Screen">
      <xsd:simpleType>
        <xsd:restriction base="dms:Choice">
          <xsd:enumeration value="Attachments"/>
          <xsd:enumeration value="Dashboard(s)"/>
          <xsd:enumeration value="General/Multiple"/>
          <xsd:enumeration value="Main Setup"/>
          <xsd:enumeration value="MyTasks"/>
          <xsd:enumeration value="Narrative"/>
          <xsd:enumeration value="Plate"/>
          <xsd:enumeration value="Project Team"/>
          <xsd:enumeration value="Reprint Corrections"/>
          <xsd:enumeration value="Rights System View"/>
          <xsd:enumeration value="Routing"/>
          <xsd:enumeration value="Schedule"/>
          <xsd:enumeration value="Specifications"/>
          <xsd:enumeration value="Vendor Address Book"/>
          <xsd:enumeration value="Vendor Assignments"/>
        </xsd:restriction>
      </xsd:simpleType>
    </xsd:element>
    <xsd:element name="Component_x0028_s_x0029_" ma:index="20" nillable="true" ma:displayName="Component(s)" ma:default="None" ma:internalName="Component_x0028_s_x0029_">
      <xsd:complexType>
        <xsd:complexContent>
          <xsd:extension base="dms:MultiChoice">
            <xsd:sequence>
              <xsd:element name="Value" maxOccurs="unbounded" minOccurs="0" nillable="true">
                <xsd:simpleType>
                  <xsd:restriction base="dms:Choice">
                    <xsd:enumeration value="None"/>
                    <xsd:enumeration value="Book Covers"/>
                    <xsd:enumeration value="Book Endsheets"/>
                    <xsd:enumeration value="Book Inserts"/>
                    <xsd:enumeration value="Book Inside Covers"/>
                    <xsd:enumeration value="Book Interiors"/>
                    <xsd:enumeration value="Book Preface/FM/CR"/>
                    <xsd:enumeration value="CDs"/>
                    <xsd:enumeration value="DVDs"/>
                    <xsd:enumeration value="In-Book Ads"/>
                    <xsd:enumeration value="PACs"/>
                  </xsd:restriction>
                </xsd:simpleType>
              </xsd:element>
            </xsd:sequence>
          </xsd:extension>
        </xsd:complexContent>
      </xsd:complexType>
    </xsd:element>
    <xsd:element name="Portfolio" ma:index="30" nillable="true" ma:displayName="Portfolio" ma:hidden="true" ma:internalName="Portfolio" ma:readOnly="false">
      <xsd:complexType>
        <xsd:complexContent>
          <xsd:extension base="dms:MultiChoice">
            <xsd:sequence>
              <xsd:element name="Value" maxOccurs="unbounded" minOccurs="0" nillable="true">
                <xsd:simpleType>
                  <xsd:restriction base="dms:Choice">
                    <xsd:enumeration value="Higher Ed"/>
                    <xsd:enumeration value="NGL/International"/>
                    <xsd:enumeration value="School/Reference"/>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3520c62-91d1-4715-93cb-6b6cc6733a1f" elementFormDefault="qualified">
    <xsd:import namespace="http://schemas.microsoft.com/office/2006/documentManagement/types"/>
    <xsd:import namespace="http://schemas.microsoft.com/office/infopath/2007/PartnerControls"/>
    <xsd:element name="_dlc_DocIdUrl" ma:index="2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PersistId" ma:index="29"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E2E xmlns="f856fc18-c0f7-462c-a53d-fc2610d0c4c8">false</E2E>
    <Review_x0020_Notes xmlns="f856fc18-c0f7-462c-a53d-fc2610d0c4c8" xsi:nil="true"/>
    <_x0031_e_x0020_Audience xmlns="f856fc18-c0f7-462c-a53d-fc2610d0c4c8"/>
    <Screen xmlns="f856fc18-c0f7-462c-a53d-fc2610d0c4c8" xsi:nil="true"/>
    <Also_x0020_on_x0020_Doc_x0020_Center xmlns="f856fc18-c0f7-462c-a53d-fc2610d0c4c8">false</Also_x0020_on_x0020_Doc_x0020_Center>
    <Sub_x002d_Topic2 xmlns="f856fc18-c0f7-462c-a53d-fc2610d0c4c8" xsi:nil="true"/>
    <Current_x0020_Vrs_x002e__x0020_Date xmlns="f856fc18-c0f7-462c-a53d-fc2610d0c4c8" xsi:nil="true"/>
    <Product_x0020_Delivery_x0020_Format xmlns="f856fc18-c0f7-462c-a53d-fc2610d0c4c8"/>
    <Topic2 xmlns="f856fc18-c0f7-462c-a53d-fc2610d0c4c8" xsi:nil="true"/>
    <Source_x0020_File_x0020_Only xmlns="f856fc18-c0f7-462c-a53d-fc2610d0c4c8">false</Source_x0020_File_x0020_Only>
    <Doc_x0020_Type2 xmlns="f856fc18-c0f7-462c-a53d-fc2610d0c4c8" xsi:nil="true"/>
    <Owner xmlns="f856fc18-c0f7-462c-a53d-fc2610d0c4c8">
      <UserInfo>
        <DisplayName/>
        <AccountId xsi:nil="true"/>
        <AccountType/>
      </UserInfo>
    </Owner>
    <Software xmlns="f856fc18-c0f7-462c-a53d-fc2610d0c4c8" xsi:nil="true"/>
    <System_x0028_s_x0029_ xmlns="f856fc18-c0f7-462c-a53d-fc2610d0c4c8">
      <Value>None</Value>
    </System_x0028_s_x0029_>
    <Description0 xmlns="a4d2ff27-a226-42e2-a79e-c1ae662d212e" xsi:nil="true"/>
    <Product_x0020_Type_x0028_s_x0029_ xmlns="f856fc18-c0f7-462c-a53d-fc2610d0c4c8">
      <Value>None</Value>
    </Product_x0020_Type_x0028_s_x0029_>
    <Component_x0028_s_x0029_ xmlns="f856fc18-c0f7-462c-a53d-fc2610d0c4c8">
      <Value>None</Value>
    </Component_x0028_s_x0029_>
    <Function xmlns="f856fc18-c0f7-462c-a53d-fc2610d0c4c8" xsi:nil="true"/>
    <Portfolio xmlns="f856fc18-c0f7-462c-a53d-fc2610d0c4c8"/>
    <SPM_x0020_Definitions_x0020_Doc xmlns="f856fc18-c0f7-462c-a53d-fc2610d0c4c8">false</SPM_x0020_Definitions_x0020_Doc>
    <_dlc_DocId xmlns="a3520c62-91d1-4715-93cb-6b6cc6733a1f">MCVMYN5H3SZ7-24-1867</_dlc_DocId>
    <_dlc_DocIdUrl xmlns="a3520c62-91d1-4715-93cb-6b6cc6733a1f">
      <Url>http://vendorportal/Docs/_layouts/DocIdRedir.aspx?ID=MCVMYN5H3SZ7-24-1867</Url>
      <Description>MCVMYN5H3SZ7-24-1867</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5FD8AF-03B6-40B7-84F4-489ECF9A03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d2ff27-a226-42e2-a79e-c1ae662d212e"/>
    <ds:schemaRef ds:uri="f856fc18-c0f7-462c-a53d-fc2610d0c4c8"/>
    <ds:schemaRef ds:uri="a3520c62-91d1-4715-93cb-6b6cc6733a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9BA192-EF86-48DF-982C-2C526A268392}">
  <ds:schemaRefs>
    <ds:schemaRef ds:uri="http://schemas.microsoft.com/office/infopath/2007/PartnerControls"/>
    <ds:schemaRef ds:uri="a4d2ff27-a226-42e2-a79e-c1ae662d212e"/>
    <ds:schemaRef ds:uri="http://purl.org/dc/dcmitype/"/>
    <ds:schemaRef ds:uri="http://schemas.microsoft.com/office/2006/documentManagement/types"/>
    <ds:schemaRef ds:uri="http://schemas.openxmlformats.org/package/2006/metadata/core-properties"/>
    <ds:schemaRef ds:uri="f856fc18-c0f7-462c-a53d-fc2610d0c4c8"/>
    <ds:schemaRef ds:uri="http://purl.org/dc/elements/1.1/"/>
    <ds:schemaRef ds:uri="a3520c62-91d1-4715-93cb-6b6cc6733a1f"/>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1FBD255F-1AB4-4B7F-97CA-248D24762D41}">
  <ds:schemaRefs>
    <ds:schemaRef ds:uri="http://schemas.microsoft.com/sharepoint/events"/>
  </ds:schemaRefs>
</ds:datastoreItem>
</file>

<file path=customXml/itemProps4.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760</TotalTime>
  <Words>1990</Words>
  <Application>Microsoft Macintosh PowerPoint</Application>
  <PresentationFormat>Widescreen</PresentationFormat>
  <Paragraphs>201</Paragraphs>
  <Slides>21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vt:lpstr>
      <vt:lpstr>Calibri</vt:lpstr>
      <vt:lpstr>Helvetica</vt:lpstr>
      <vt:lpstr>LucidaGrande</vt:lpstr>
      <vt:lpstr>Open Sans</vt:lpstr>
      <vt:lpstr>Summer Font</vt:lpstr>
      <vt:lpstr>Wingdings</vt:lpstr>
      <vt:lpstr>Accessible_PPT_Template_Cengage</vt:lpstr>
      <vt:lpstr>PART 2 Individual Behaviors and Processes in Organizations</vt:lpstr>
      <vt:lpstr>Chapter Learning Objectives After studying this chapter, you should be able to:</vt:lpstr>
      <vt:lpstr>People in Organizations (1 of 2)</vt:lpstr>
      <vt:lpstr>People in Organizations (2 of 2)</vt:lpstr>
      <vt:lpstr>Personality and Individual Behavior (1 of 3)</vt:lpstr>
      <vt:lpstr>“Big Five” personality traits</vt:lpstr>
      <vt:lpstr>Personality and Individual Behavior (2 of 3)</vt:lpstr>
      <vt:lpstr>Personality and Individual Behavior (3 of 3)</vt:lpstr>
      <vt:lpstr>Other Important Personality Traits (1 of 2)</vt:lpstr>
      <vt:lpstr>Table 3.2 Effects of Locus of Control on Organizational Outcomes</vt:lpstr>
      <vt:lpstr>Other Important Personality Traits (2 of 2)</vt:lpstr>
      <vt:lpstr>Type A and B Traits</vt:lpstr>
      <vt:lpstr>Intelligence (1 of 3)</vt:lpstr>
      <vt:lpstr>Intelligence (2 of 3)</vt:lpstr>
      <vt:lpstr>Intelligence (3 of 3)</vt:lpstr>
      <vt:lpstr>Table 3.4 Matching Intelligence Types with Career Choices (1 of 2)</vt:lpstr>
      <vt:lpstr>Table 3.4 Matching Intelligence Types with Career Choices (2 of 2)</vt:lpstr>
      <vt:lpstr>Learning Styles</vt:lpstr>
      <vt:lpstr>Kolb Learning Style Inventory</vt:lpstr>
      <vt:lpstr>Learning Style Orientations</vt:lpstr>
      <vt:lpstr>Organizational Behavior in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Individual Differences</dc:title>
  <dc:creator>Olpin</dc:creator>
  <cp:lastModifiedBy>Tristann Jones</cp:lastModifiedBy>
  <cp:revision>250</cp:revision>
  <cp:lastPrinted>2016-10-03T15:29:39Z</cp:lastPrinted>
  <dcterms:created xsi:type="dcterms:W3CDTF">2019-03-11T09:25:02Z</dcterms:created>
  <dcterms:modified xsi:type="dcterms:W3CDTF">2019-07-23T18:08:49Z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0x0101002A5D52E595BC2A47A3DCA88123D2A30D</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y fmtid="{D5CDD505-2E9C-101B-9397-08002B2CF9AE}" pid="14" name="_dlc_DocIdItemGuid">
    <vt:lpwstr>8b70cda3-413b-4766-b009-7cf0a547d69e</vt:lpwstr>
  </property>
</Properties>
</file>